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handoutMasterIdLst>
    <p:handoutMasterId r:id="rId7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6" r:id="rId9"/>
    <p:sldId id="263" r:id="rId10"/>
    <p:sldId id="264" r:id="rId11"/>
    <p:sldId id="315" r:id="rId12"/>
    <p:sldId id="265" r:id="rId13"/>
    <p:sldId id="268" r:id="rId14"/>
    <p:sldId id="266" r:id="rId15"/>
    <p:sldId id="267" r:id="rId16"/>
    <p:sldId id="313" r:id="rId17"/>
    <p:sldId id="314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92" r:id="rId29"/>
    <p:sldId id="270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32" r:id="rId55"/>
    <p:sldId id="333" r:id="rId56"/>
    <p:sldId id="306" r:id="rId57"/>
    <p:sldId id="307" r:id="rId58"/>
    <p:sldId id="308" r:id="rId59"/>
    <p:sldId id="334" r:id="rId60"/>
    <p:sldId id="335" r:id="rId61"/>
    <p:sldId id="317" r:id="rId62"/>
    <p:sldId id="318" r:id="rId63"/>
    <p:sldId id="319" r:id="rId64"/>
    <p:sldId id="309" r:id="rId65"/>
    <p:sldId id="310" r:id="rId66"/>
    <p:sldId id="311" r:id="rId67"/>
    <p:sldId id="324" r:id="rId68"/>
    <p:sldId id="326" r:id="rId69"/>
    <p:sldId id="327" r:id="rId70"/>
    <p:sldId id="321" r:id="rId71"/>
    <p:sldId id="322" r:id="rId72"/>
    <p:sldId id="329" r:id="rId73"/>
    <p:sldId id="330" r:id="rId74"/>
    <p:sldId id="331" r:id="rId75"/>
    <p:sldId id="328" r:id="rId76"/>
    <p:sldId id="312" r:id="rId77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DDDDD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7AFDF26-4405-4670-800F-AC0C1CCB1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FE7B-A5E7-4D22-9F70-76046ABB9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39D3-BE4D-4E3A-BF16-FBCA32AAA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5B8F-27A9-41D1-AD63-32CA4330C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1BC26-DE93-45C3-A762-E7D22A59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4FD-69BC-49B6-9732-8A29CB923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A3B1-7DC1-4646-BD4F-2E1207765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147FA-3000-4B5B-913E-EFDAF939DC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E8783-5CF9-4A62-81E0-53718BBCD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2EF3-3926-45CC-BB1E-3F49E3A4C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37FAB-3F8F-4ED5-8F8F-9F926E6689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E16-3E7D-4904-A08C-5F25F1AEA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6E96F6-0D2D-4D0F-A119-7CFEA0CB64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A97758-7419-4073-AEE4-FC4AE0EBDFE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-l1nzOezI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Respiratory </a:t>
            </a:r>
            <a:r>
              <a:rPr lang="en-US" smtClean="0"/>
              <a:t>Anatomy and Physiology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4236" y="4364609"/>
            <a:ext cx="7854696" cy="1752600"/>
          </a:xfrm>
        </p:spPr>
        <p:txBody>
          <a:bodyPr/>
          <a:lstStyle/>
          <a:p>
            <a:pPr algn="ctr" eaLnBrk="0" hangingPunct="0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Rasoul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Azarfarin MD</a:t>
            </a:r>
          </a:p>
          <a:p>
            <a:pPr algn="ctr" eaLnBrk="0" hangingPunct="0"/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Professor of Anesthesiology</a:t>
            </a:r>
          </a:p>
          <a:p>
            <a:pPr algn="ctr" eaLnBrk="0" hangingPunct="0"/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Fellowship of Cardiac Anesthesia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Basics of the Respiratory System</a:t>
            </a:r>
            <a:br>
              <a:rPr lang="en-US" sz="4000" dirty="0"/>
            </a:br>
            <a:r>
              <a:rPr lang="en-US" sz="2400" dirty="0"/>
              <a:t>Functional Anatomy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443345" y="1891145"/>
            <a:ext cx="8229600" cy="4454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Pleural Membrane Detail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Cohesion between parietal and visceral layers is due to serous fluid in the pleural cavity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Fluid (30 ml of fluid) creates an attraction between the two sheets of membrane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As the parietal membrane expands due to expansion of the thoracic cavity it “pulls” the visceral membrane with it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And then pulls the underlying structures which expand as well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Disruption of the integrity of the pleural membrane will result in a rapid equalization of pressure and loss of ventilation function = </a:t>
            </a:r>
            <a:r>
              <a:rPr lang="en-US" dirty="0">
                <a:hlinkClick r:id="rId2"/>
              </a:rPr>
              <a:t>collapsed lung or </a:t>
            </a:r>
            <a:r>
              <a:rPr lang="en-US" dirty="0" err="1">
                <a:hlinkClick r:id="rId2"/>
              </a:rPr>
              <a:t>pneumothorax</a:t>
            </a:r>
            <a:endParaRPr lang="en-US" dirty="0"/>
          </a:p>
          <a:p>
            <a:pPr lvl="2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85888"/>
            <a:ext cx="87852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0364"/>
            <a:ext cx="8229600" cy="4987636"/>
          </a:xfrm>
        </p:spPr>
        <p:txBody>
          <a:bodyPr/>
          <a:lstStyle/>
          <a:p>
            <a:r>
              <a:rPr lang="en-US" dirty="0"/>
              <a:t>The Respiratory Tree</a:t>
            </a:r>
          </a:p>
          <a:p>
            <a:pPr lvl="1"/>
            <a:r>
              <a:rPr lang="en-US" dirty="0"/>
              <a:t>connecting the external environment to the exchange portion of the lungs</a:t>
            </a:r>
          </a:p>
          <a:p>
            <a:pPr lvl="1"/>
            <a:r>
              <a:rPr lang="en-US" dirty="0"/>
              <a:t>similar to the vascular component</a:t>
            </a:r>
          </a:p>
          <a:p>
            <a:pPr lvl="1"/>
            <a:r>
              <a:rPr lang="en-US" dirty="0"/>
              <a:t>larger airway = higher flow &amp; velocity</a:t>
            </a:r>
          </a:p>
          <a:p>
            <a:pPr lvl="2"/>
            <a:r>
              <a:rPr lang="en-US" dirty="0"/>
              <a:t>small cross-sectional area	</a:t>
            </a:r>
          </a:p>
          <a:p>
            <a:pPr lvl="1"/>
            <a:r>
              <a:rPr lang="en-US" dirty="0"/>
              <a:t>smaller airway = lower flow &amp; velocity</a:t>
            </a:r>
          </a:p>
          <a:p>
            <a:pPr lvl="2"/>
            <a:r>
              <a:rPr lang="en-US" dirty="0"/>
              <a:t>large cross-sectional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86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Basics of the Respiratory System</a:t>
            </a:r>
            <a:br>
              <a:rPr lang="en-US" sz="4000" dirty="0"/>
            </a:br>
            <a:r>
              <a:rPr lang="en-US" sz="2400" dirty="0"/>
              <a:t>Functional Anatomy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4108"/>
            <a:ext cx="8229600" cy="51538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Respiratory Tree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Upper respiratory tract is for all intensive purposes a single large conductive tube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lower respiratory tract starts after the larynx and divides again and again…and again to eventually get to the smallest regions which form the exchange membranes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Trachea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Primary bronchi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Secondary bronchi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Tertiary bronchi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Bronchioles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Terminal bronchioles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Respiratory bronchioles with </a:t>
            </a:r>
            <a:br>
              <a:rPr lang="en-US" sz="1800" dirty="0"/>
            </a:br>
            <a:r>
              <a:rPr lang="en-US" sz="1800" dirty="0"/>
              <a:t>start of alveoli </a:t>
            </a:r>
            <a:r>
              <a:rPr lang="en-US" sz="1800" dirty="0" err="1"/>
              <a:t>outpouches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Alveolar ducts with </a:t>
            </a:r>
            <a:r>
              <a:rPr lang="en-US" sz="1800" dirty="0" err="1"/>
              <a:t>outpouchings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of alveoli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3835400" y="3546475"/>
            <a:ext cx="592138" cy="1749425"/>
          </a:xfrm>
          <a:prstGeom prst="rightBrace">
            <a:avLst>
              <a:gd name="adj1" fmla="val 24620"/>
              <a:gd name="adj2" fmla="val 50000"/>
            </a:avLst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/>
          </p:cNvSpPr>
          <p:nvPr/>
        </p:nvSpPr>
        <p:spPr bwMode="auto">
          <a:xfrm>
            <a:off x="4857750" y="5337175"/>
            <a:ext cx="592138" cy="1068388"/>
          </a:xfrm>
          <a:prstGeom prst="rightBrace">
            <a:avLst>
              <a:gd name="adj1" fmla="val 15036"/>
              <a:gd name="adj2" fmla="val 50000"/>
            </a:avLst>
          </a:prstGeom>
          <a:noFill/>
          <a:ln w="1270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438650" y="4237038"/>
            <a:ext cx="2452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conductive portion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38775" y="5683250"/>
            <a:ext cx="2452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exchange portion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/>
      <p:bldP spid="17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gure_17_02e-f_labeled"/>
          <p:cNvPicPr>
            <a:picLocks noChangeAspect="1" noChangeArrowheads="1"/>
          </p:cNvPicPr>
          <p:nvPr/>
        </p:nvPicPr>
        <p:blipFill>
          <a:blip r:embed="rId2"/>
          <a:srcRect t="15848" b="9227"/>
          <a:stretch>
            <a:fillRect/>
          </a:stretch>
        </p:blipFill>
        <p:spPr bwMode="auto">
          <a:xfrm>
            <a:off x="1538288" y="0"/>
            <a:ext cx="6081712" cy="3417888"/>
          </a:xfrm>
          <a:prstGeom prst="rect">
            <a:avLst/>
          </a:prstGeom>
          <a:noFill/>
        </p:spPr>
      </p:pic>
      <p:pic>
        <p:nvPicPr>
          <p:cNvPr id="12293" name="Picture 5" descr="figure_17_04_labeled"/>
          <p:cNvPicPr>
            <a:picLocks noChangeAspect="1" noChangeArrowheads="1"/>
          </p:cNvPicPr>
          <p:nvPr/>
        </p:nvPicPr>
        <p:blipFill>
          <a:blip r:embed="rId3"/>
          <a:srcRect l="1546" t="3693" r="1706" b="8762"/>
          <a:stretch>
            <a:fillRect/>
          </a:stretch>
        </p:blipFill>
        <p:spPr bwMode="auto">
          <a:xfrm>
            <a:off x="669925" y="3411538"/>
            <a:ext cx="7877175" cy="34464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l="5833" t="12746" r="5000" b="6165"/>
          <a:stretch>
            <a:fillRect/>
          </a:stretch>
        </p:blipFill>
        <p:spPr bwMode="auto">
          <a:xfrm>
            <a:off x="533400" y="1066800"/>
            <a:ext cx="8153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1052513"/>
            <a:ext cx="46799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052513"/>
            <a:ext cx="43656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9491" y="2129443"/>
            <a:ext cx="8229600" cy="4389120"/>
          </a:xfrm>
        </p:spPr>
        <p:txBody>
          <a:bodyPr/>
          <a:lstStyle/>
          <a:p>
            <a:r>
              <a:rPr lang="en-US" dirty="0"/>
              <a:t>What is the function of the upper respiratory tract?</a:t>
            </a:r>
          </a:p>
          <a:p>
            <a:pPr lvl="1"/>
            <a:r>
              <a:rPr lang="en-US" dirty="0"/>
              <a:t>Warm</a:t>
            </a:r>
          </a:p>
          <a:p>
            <a:pPr lvl="1"/>
            <a:r>
              <a:rPr lang="en-US" dirty="0"/>
              <a:t>Humidify </a:t>
            </a:r>
          </a:p>
          <a:p>
            <a:pPr lvl="1"/>
            <a:r>
              <a:rPr lang="en-US" dirty="0"/>
              <a:t>Filter</a:t>
            </a:r>
          </a:p>
          <a:p>
            <a:pPr lvl="1"/>
            <a:r>
              <a:rPr lang="en-US" dirty="0"/>
              <a:t>Vocalize</a:t>
            </a:r>
          </a:p>
        </p:txBody>
      </p:sp>
      <p:pic>
        <p:nvPicPr>
          <p:cNvPr id="18439" name="Picture 7" descr="figure_17_05_unlabeled"/>
          <p:cNvPicPr>
            <a:picLocks noChangeAspect="1" noChangeArrowheads="1"/>
          </p:cNvPicPr>
          <p:nvPr/>
        </p:nvPicPr>
        <p:blipFill>
          <a:blip r:embed="rId2"/>
          <a:srcRect l="61662" t="11531" r="2083" b="13380"/>
          <a:stretch>
            <a:fillRect/>
          </a:stretch>
        </p:blipFill>
        <p:spPr bwMode="auto">
          <a:xfrm>
            <a:off x="6049963" y="2795588"/>
            <a:ext cx="3094037" cy="4062412"/>
          </a:xfrm>
          <a:prstGeom prst="rect">
            <a:avLst/>
          </a:prstGeom>
          <a:noFill/>
        </p:spPr>
      </p:pic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163763" y="3992563"/>
            <a:ext cx="3500437" cy="836612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2330450" y="2875280"/>
            <a:ext cx="1756641" cy="45719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142654" y="2457595"/>
            <a:ext cx="1739900" cy="925512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DDDDDD"/>
                </a:solidFill>
              </a:rPr>
              <a:t>Raises incoming air to 37 Celsius</a:t>
            </a:r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5743575" y="3367088"/>
            <a:ext cx="188913" cy="3000375"/>
          </a:xfrm>
          <a:prstGeom prst="leftBrace">
            <a:avLst>
              <a:gd name="adj1" fmla="val 132353"/>
              <a:gd name="adj2" fmla="val 50000"/>
            </a:avLst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716213" y="3452813"/>
            <a:ext cx="1136650" cy="3556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943350" y="3395663"/>
            <a:ext cx="1739900" cy="925512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DDDDDD"/>
                </a:solidFill>
              </a:rPr>
              <a:t>Raises incoming air to 100% humidity</a:t>
            </a:r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3"/>
          <a:srcRect l="42239" t="23529" r="2499" b="38116"/>
          <a:stretch>
            <a:fillRect/>
          </a:stretch>
        </p:blipFill>
        <p:spPr bwMode="auto">
          <a:xfrm>
            <a:off x="429347" y="4393767"/>
            <a:ext cx="3881437" cy="2284124"/>
          </a:xfrm>
          <a:prstGeom prst="rect">
            <a:avLst/>
          </a:prstGeom>
          <a:noFill/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481888" y="2809875"/>
            <a:ext cx="1662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Forms mucociliary escalator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2" grpId="0" animBg="1"/>
      <p:bldP spid="18443" grpId="0" animBg="1"/>
      <p:bldP spid="18445" grpId="0" animBg="1"/>
      <p:bldP spid="18446" grpId="0" animBg="1"/>
      <p:bldP spid="184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function of the lower respiratory tract?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Exchange of gases …. Due to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Huge surface area = </a:t>
            </a:r>
            <a:r>
              <a:rPr lang="en-US" sz="2000" dirty="0" smtClean="0"/>
              <a:t>1 x 10</a:t>
            </a:r>
            <a:r>
              <a:rPr lang="en-US" sz="2000" baseline="30000" dirty="0" smtClean="0"/>
              <a:t>5 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 </a:t>
            </a:r>
            <a:r>
              <a:rPr lang="en-US" sz="2000" dirty="0"/>
              <a:t>of type I alveolar cells (simple </a:t>
            </a:r>
            <a:r>
              <a:rPr lang="en-US" sz="2000" dirty="0" err="1"/>
              <a:t>squamous</a:t>
            </a:r>
            <a:r>
              <a:rPr lang="en-US" sz="2000" dirty="0"/>
              <a:t> epithelium)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Associated network of pulmonary capillaries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80-90% of the space between alveoli is filled with blood in pulmonary capillary networks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Exchange distance is approx 1 um from alveoli to blood!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Protection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Free alveolar </a:t>
            </a:r>
            <a:r>
              <a:rPr lang="en-US" sz="2000" dirty="0" smtClean="0"/>
              <a:t> macrophages </a:t>
            </a:r>
            <a:r>
              <a:rPr lang="en-US" sz="2000" dirty="0"/>
              <a:t>(dust cells)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Surfactant produced by type II alveolar cells (</a:t>
            </a:r>
            <a:r>
              <a:rPr lang="en-US" sz="2000" dirty="0" err="1"/>
              <a:t>septal</a:t>
            </a:r>
            <a:r>
              <a:rPr lang="en-US" sz="2000" dirty="0"/>
              <a:t>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Basics of the Respiratory System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Functions &amp; functional anatomy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Gas Laws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Ventilation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Diffusion &amp; Solubility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Gas Exchange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Lungs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Tissues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Gas Transport in Blood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Regulation of Ventilation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Gas levels,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Characteristics of exchange membrane</a:t>
            </a:r>
          </a:p>
          <a:p>
            <a:pPr lvl="1">
              <a:lnSpc>
                <a:spcPct val="90000"/>
              </a:lnSpc>
            </a:pPr>
            <a:r>
              <a:rPr lang="en-US"/>
              <a:t>High volume of blood through huge capillary network results in</a:t>
            </a:r>
          </a:p>
          <a:p>
            <a:pPr lvl="2">
              <a:lnSpc>
                <a:spcPct val="90000"/>
              </a:lnSpc>
            </a:pPr>
            <a:r>
              <a:rPr lang="en-US"/>
              <a:t>Fast circulation through lungs</a:t>
            </a:r>
          </a:p>
          <a:p>
            <a:pPr lvl="3">
              <a:lnSpc>
                <a:spcPct val="90000"/>
              </a:lnSpc>
            </a:pPr>
            <a:r>
              <a:rPr lang="en-US"/>
              <a:t>Pulmonary circulation = 5L/min through lungs….</a:t>
            </a:r>
          </a:p>
          <a:p>
            <a:pPr lvl="3">
              <a:lnSpc>
                <a:spcPct val="90000"/>
              </a:lnSpc>
            </a:pPr>
            <a:r>
              <a:rPr lang="en-US"/>
              <a:t>Systemic circulation = 5L/min through entire body!</a:t>
            </a:r>
          </a:p>
          <a:p>
            <a:pPr lvl="2">
              <a:lnSpc>
                <a:spcPct val="90000"/>
              </a:lnSpc>
            </a:pPr>
            <a:r>
              <a:rPr lang="en-US"/>
              <a:t>Blood pressure is low…</a:t>
            </a:r>
          </a:p>
          <a:p>
            <a:pPr lvl="3">
              <a:lnSpc>
                <a:spcPct val="90000"/>
              </a:lnSpc>
            </a:pPr>
            <a:r>
              <a:rPr lang="en-US"/>
              <a:t>Means</a:t>
            </a:r>
          </a:p>
          <a:p>
            <a:pPr lvl="4">
              <a:lnSpc>
                <a:spcPct val="90000"/>
              </a:lnSpc>
            </a:pPr>
            <a:r>
              <a:rPr lang="en-US"/>
              <a:t>Filtration is not a main theme here, we do not want a net loss of fluid into the lungs as rapidly as the systemic tissues</a:t>
            </a:r>
          </a:p>
          <a:p>
            <a:pPr lvl="4">
              <a:lnSpc>
                <a:spcPct val="90000"/>
              </a:lnSpc>
            </a:pPr>
            <a:r>
              <a:rPr lang="en-US"/>
              <a:t>Any excess fluid is still returned via lymphatic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Sum-up of functional anatomy</a:t>
            </a:r>
          </a:p>
          <a:p>
            <a:pPr lvl="1"/>
            <a:r>
              <a:rPr lang="en-US"/>
              <a:t>Ventilation?</a:t>
            </a:r>
          </a:p>
          <a:p>
            <a:pPr lvl="1"/>
            <a:r>
              <a:rPr lang="en-US"/>
              <a:t>Exchange?</a:t>
            </a:r>
          </a:p>
          <a:p>
            <a:pPr lvl="1"/>
            <a:r>
              <a:rPr lang="en-US"/>
              <a:t>Vocalization?</a:t>
            </a:r>
          </a:p>
          <a:p>
            <a:pPr lvl="1"/>
            <a:r>
              <a:rPr lang="en-US"/>
              <a:t>Protection?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Respiratory Physiology</a:t>
            </a:r>
            <a:br>
              <a:rPr lang="en-US" sz="4000"/>
            </a:br>
            <a:r>
              <a:rPr lang="en-US" sz="2400"/>
              <a:t>Gas Laws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Basic Atmospheric conditions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Pressure is typically measured in mm Hg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Atmospheric pressure is 760 mm Hg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Atmospheric components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Nitrogen = 78% of our atmosphere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Oxygen = 21% of our atmosphere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Carbon Dioxide = .033% of our atmosphere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Water vapor, krypton, argon, …. Make up the rest</a:t>
            </a:r>
          </a:p>
          <a:p>
            <a:pPr>
              <a:lnSpc>
                <a:spcPct val="90000"/>
              </a:lnSpc>
            </a:pPr>
            <a:r>
              <a:rPr lang="en-US" sz="2400"/>
              <a:t>A few laws to remember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Dalton’s law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Fick’s Laws of Diffusion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Boyle’s Law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Ideal Gas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618"/>
            <a:ext cx="8229600" cy="116378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Respiratory Physiology</a:t>
            </a:r>
            <a:br>
              <a:rPr lang="en-US" sz="4000" dirty="0"/>
            </a:br>
            <a:r>
              <a:rPr lang="en-US" sz="2400" dirty="0"/>
              <a:t>Gas Laws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Dalton’s Law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Law of Partial Pressures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“each gas in a mixture of gases will exert a pressure independent of other gases present”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sz="1800"/>
              <a:t>Or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total pressure of a mixture of gases is equal to the sum of the individual gas pressures.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does this mean in practical application?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we know the total atmospheric pressure (760 mm Hg) and the relative abundances of gases (% of gases)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We can calculate individual gas effects!</a:t>
            </a:r>
          </a:p>
          <a:p>
            <a:pPr lvl="3">
              <a:lnSpc>
                <a:spcPct val="90000"/>
              </a:lnSpc>
            </a:pPr>
            <a:r>
              <a:rPr lang="en-US" sz="1800"/>
              <a:t>P</a:t>
            </a:r>
            <a:r>
              <a:rPr lang="en-US" sz="1800" baseline="-25000"/>
              <a:t>atm</a:t>
            </a:r>
            <a:r>
              <a:rPr lang="en-US" sz="1800"/>
              <a:t> x % of gas in atmosphere = Partial pressure of any atmospheric gas</a:t>
            </a:r>
          </a:p>
          <a:p>
            <a:pPr lvl="4">
              <a:lnSpc>
                <a:spcPct val="90000"/>
              </a:lnSpc>
            </a:pPr>
            <a:r>
              <a:rPr lang="en-US" sz="1800"/>
              <a:t>P</a:t>
            </a:r>
            <a:r>
              <a:rPr lang="en-US" sz="1800" baseline="-20000"/>
              <a:t>O</a:t>
            </a:r>
            <a:r>
              <a:rPr lang="en-US" sz="1800" baseline="-36000"/>
              <a:t>2</a:t>
            </a:r>
            <a:r>
              <a:rPr lang="en-US" sz="1800"/>
              <a:t> = 760mmHg x 21% (.21) = </a:t>
            </a:r>
            <a:r>
              <a:rPr lang="en-US" sz="1800" b="1"/>
              <a:t>160 mm Hg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Now that we know the partial pressures we know the gradients that will drive diffusion!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Respiratory Physiology</a:t>
            </a:r>
            <a:br>
              <a:rPr lang="en-US" sz="4000"/>
            </a:br>
            <a:r>
              <a:rPr lang="en-US" sz="2400"/>
              <a:t>Gas Laws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9636"/>
            <a:ext cx="8229600" cy="4918364"/>
          </a:xfrm>
        </p:spPr>
        <p:txBody>
          <a:bodyPr/>
          <a:lstStyle/>
          <a:p>
            <a:r>
              <a:rPr lang="en-US" dirty="0" err="1"/>
              <a:t>Fick’s</a:t>
            </a:r>
            <a:r>
              <a:rPr lang="en-US" dirty="0"/>
              <a:t> Laws of Diffusion</a:t>
            </a:r>
          </a:p>
          <a:p>
            <a:pPr lvl="1"/>
            <a:r>
              <a:rPr lang="en-US" dirty="0"/>
              <a:t>Things that affect rates of diffusion</a:t>
            </a:r>
          </a:p>
          <a:p>
            <a:pPr lvl="2"/>
            <a:r>
              <a:rPr lang="en-US" dirty="0"/>
              <a:t>Distance to diffuse</a:t>
            </a:r>
          </a:p>
          <a:p>
            <a:pPr lvl="2"/>
            <a:r>
              <a:rPr lang="en-US" dirty="0"/>
              <a:t>Gradient sizes</a:t>
            </a:r>
          </a:p>
          <a:p>
            <a:pPr lvl="2"/>
            <a:r>
              <a:rPr lang="en-US" dirty="0"/>
              <a:t>Diffusing molecule sizes</a:t>
            </a:r>
          </a:p>
          <a:p>
            <a:pPr lvl="2"/>
            <a:r>
              <a:rPr lang="en-US" dirty="0"/>
              <a:t>Temperature</a:t>
            </a:r>
          </a:p>
          <a:p>
            <a:pPr lvl="1"/>
            <a:r>
              <a:rPr lang="en-US" dirty="0"/>
              <a:t>What is constant &amp; therefore out of our realm of concern?</a:t>
            </a:r>
          </a:p>
          <a:p>
            <a:pPr lvl="2"/>
            <a:r>
              <a:rPr lang="en-US" dirty="0"/>
              <a:t>So it all comes down to partial pressure gradients of gases… determined by Dalton’s Law!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18075" y="35687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DDDDD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19475" y="396716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DDDDD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86238" y="263683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DDDDD"/>
                </a:solidFill>
                <a:sym typeface="Wingdings 2" pitchFamily="18" charset="2"/>
              </a:rPr>
              <a:t>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270250" y="48672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DDDDD"/>
                </a:solidFill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910" y="523979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Respiratory Physiology</a:t>
            </a:r>
            <a:br>
              <a:rPr lang="en-US" sz="4000" dirty="0"/>
            </a:br>
            <a:r>
              <a:rPr lang="en-US" sz="2400" dirty="0"/>
              <a:t>Gas Laws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Boyle’s Law</a:t>
            </a:r>
          </a:p>
          <a:p>
            <a:pPr lvl="1"/>
            <a:r>
              <a:rPr lang="en-US" dirty="0"/>
              <a:t>Describes the relationship between pressure and volume</a:t>
            </a:r>
          </a:p>
          <a:p>
            <a:pPr lvl="2"/>
            <a:r>
              <a:rPr lang="en-US" dirty="0"/>
              <a:t>“the pressure and volume of a gas in a system are inversely related”</a:t>
            </a:r>
          </a:p>
          <a:p>
            <a:pPr lvl="2"/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 = P</a:t>
            </a:r>
            <a:r>
              <a:rPr lang="en-US" baseline="-25000" dirty="0"/>
              <a:t>2</a:t>
            </a:r>
            <a:r>
              <a:rPr lang="en-US" dirty="0"/>
              <a:t>V</a:t>
            </a:r>
            <a:r>
              <a:rPr lang="en-US" baseline="-25000" dirty="0"/>
              <a:t>2</a:t>
            </a:r>
          </a:p>
        </p:txBody>
      </p:sp>
      <p:pic>
        <p:nvPicPr>
          <p:cNvPr id="26632" name="Picture 8" descr="figure_17_06_labeled"/>
          <p:cNvPicPr>
            <a:picLocks noChangeAspect="1" noChangeArrowheads="1"/>
          </p:cNvPicPr>
          <p:nvPr/>
        </p:nvPicPr>
        <p:blipFill>
          <a:blip r:embed="rId2"/>
          <a:srcRect t="15996" b="4939"/>
          <a:stretch>
            <a:fillRect/>
          </a:stretch>
        </p:blipFill>
        <p:spPr bwMode="auto">
          <a:xfrm>
            <a:off x="3598863" y="3946525"/>
            <a:ext cx="4719637" cy="2754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4706"/>
            <a:ext cx="8229600" cy="1143000"/>
          </a:xfrm>
        </p:spPr>
        <p:txBody>
          <a:bodyPr/>
          <a:lstStyle/>
          <a:p>
            <a:pPr algn="l"/>
            <a:r>
              <a:rPr lang="en-US" sz="4000" dirty="0"/>
              <a:t>Respiratory Physiology</a:t>
            </a:r>
            <a:br>
              <a:rPr lang="en-US" sz="4000" dirty="0"/>
            </a:br>
            <a:r>
              <a:rPr lang="en-US" sz="2400" dirty="0"/>
              <a:t>Gas Laws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090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does Boyle’s Law work in us?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thoracic cavity (container) expands the volume must up and pressure goes down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If it goes below 760 mm Hg what happens?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thoracic cavity shrinks the volume must go down and pressure goes up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If it goes above 760 mm Hg what happens</a:t>
            </a:r>
          </a:p>
        </p:txBody>
      </p:sp>
      <p:pic>
        <p:nvPicPr>
          <p:cNvPr id="28677" name="Picture 5" descr="figure_17_07_labeled"/>
          <p:cNvPicPr>
            <a:picLocks noChangeAspect="1" noChangeArrowheads="1"/>
          </p:cNvPicPr>
          <p:nvPr/>
        </p:nvPicPr>
        <p:blipFill>
          <a:blip r:embed="rId2"/>
          <a:srcRect t="2711" b="7161"/>
          <a:stretch>
            <a:fillRect/>
          </a:stretch>
        </p:blipFill>
        <p:spPr bwMode="auto">
          <a:xfrm>
            <a:off x="593725" y="3652838"/>
            <a:ext cx="8099425" cy="32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Respiratory Physiology</a:t>
            </a:r>
            <a:br>
              <a:rPr lang="en-US" sz="4000"/>
            </a:br>
            <a:r>
              <a:rPr lang="en-US" sz="2400"/>
              <a:t>Gas Laws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84909" y="1905000"/>
            <a:ext cx="8229600" cy="4551218"/>
          </a:xfrm>
        </p:spPr>
        <p:txBody>
          <a:bodyPr/>
          <a:lstStyle/>
          <a:p>
            <a:r>
              <a:rPr lang="en-US" dirty="0"/>
              <a:t>Ideal Gas law</a:t>
            </a:r>
          </a:p>
          <a:p>
            <a:pPr lvl="1"/>
            <a:r>
              <a:rPr lang="en-US" dirty="0"/>
              <a:t>The pressure and volume of a container of gas is directly related to the temperature of the gas and the number of molecules in the container</a:t>
            </a:r>
          </a:p>
          <a:p>
            <a:pPr lvl="1"/>
            <a:r>
              <a:rPr lang="en-US" dirty="0"/>
              <a:t>PV = </a:t>
            </a:r>
            <a:r>
              <a:rPr lang="en-US" dirty="0" err="1"/>
              <a:t>nRT</a:t>
            </a:r>
            <a:endParaRPr lang="en-US" dirty="0"/>
          </a:p>
          <a:p>
            <a:pPr lvl="2"/>
            <a:r>
              <a:rPr lang="en-US" dirty="0"/>
              <a:t>n = moles of gas</a:t>
            </a:r>
          </a:p>
          <a:p>
            <a:pPr lvl="2"/>
            <a:r>
              <a:rPr lang="en-US" dirty="0"/>
              <a:t>T = absolute temp</a:t>
            </a:r>
          </a:p>
          <a:p>
            <a:pPr lvl="2"/>
            <a:r>
              <a:rPr lang="en-US" dirty="0"/>
              <a:t>R = universal gas constant @ 8.3145 J/</a:t>
            </a:r>
            <a:r>
              <a:rPr lang="en-US" dirty="0" err="1"/>
              <a:t>K</a:t>
            </a:r>
            <a:r>
              <a:rPr lang="en-US" dirty="0" err="1">
                <a:cs typeface="Arial" charset="0"/>
              </a:rPr>
              <a:t>·</a:t>
            </a:r>
            <a:r>
              <a:rPr lang="en-US" dirty="0" err="1"/>
              <a:t>mol</a:t>
            </a:r>
            <a:endParaRPr lang="en-US" dirty="0"/>
          </a:p>
          <a:p>
            <a:pPr lvl="1"/>
            <a:r>
              <a:rPr lang="en-US" dirty="0"/>
              <a:t>Do we care?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65543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Respiratory Physiology</a:t>
            </a:r>
            <a:br>
              <a:rPr lang="en-US" dirty="0"/>
            </a:br>
            <a:r>
              <a:rPr lang="en-US" sz="2400" dirty="0"/>
              <a:t>Gas Laws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1313"/>
            <a:ext cx="8229600" cy="1436687"/>
          </a:xfrm>
        </p:spPr>
        <p:txBody>
          <a:bodyPr/>
          <a:lstStyle/>
          <a:p>
            <a:r>
              <a:rPr lang="en-US" sz="2800" dirty="0"/>
              <a:t>Can’t forget about poor Charles and his law or Henry and his law</a:t>
            </a:r>
          </a:p>
          <a:p>
            <a:pPr lvl="1"/>
            <a:r>
              <a:rPr lang="en-US" sz="2400" dirty="0"/>
              <a:t>Aptly named … Charles’s Law &amp; Henry’s Law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2943225" y="2967038"/>
            <a:ext cx="1417638" cy="59055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34975" y="3311525"/>
            <a:ext cx="2474913" cy="16129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As the temp goes up in a volume of gas the volume rises proportionately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</a:t>
            </a:r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6245225" y="2944813"/>
            <a:ext cx="0" cy="846137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233738" y="3937000"/>
            <a:ext cx="5688012" cy="266541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At a constant temperature, the amount of a given gas dissolved in a given type and volume of liquid is directly proportional to the partial pressure of that gas in equilibrium with that liquid.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solubility of a gas in a liquid at a particular temperature is proportional to the pressure </a:t>
            </a:r>
            <a:r>
              <a:rPr lang="en-US" i="1" dirty="0">
                <a:solidFill>
                  <a:srgbClr val="FF0000"/>
                </a:solidFill>
              </a:rPr>
              <a:t>of that gas</a:t>
            </a:r>
            <a:r>
              <a:rPr lang="en-US" dirty="0">
                <a:solidFill>
                  <a:srgbClr val="FF0000"/>
                </a:solidFill>
              </a:rPr>
              <a:t> above the liquid. 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FF0000"/>
                </a:solidFill>
              </a:rPr>
              <a:t>*also has a constant which is different for each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6997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Ventilation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84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Terminology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Inspiration = the movement of air into the respiratory tracts (upper &amp; lower)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Expiration = movement of air out of the respiratory tracts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Respiratory cycle is one inspiration followed by an expiration</a:t>
            </a:r>
          </a:p>
          <a:p>
            <a:pPr>
              <a:lnSpc>
                <a:spcPct val="90000"/>
              </a:lnSpc>
            </a:pPr>
            <a:r>
              <a:rPr lang="en-US" sz="2400"/>
              <a:t>Cause of Inspiration?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Biological answer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Contraction of the inspiratory muscles causes an increase in the thoracic cavity size, thus allowing air to enter the respiratory tract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Physics answer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As the volume in the thoracic cavity increases (due to inspiratory muscle action) the pressure within the respiratory tract drops below atmospheric pressure, creating a pressure gradient which causes molecular movement to favor moving into the respiratory tract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Cause of Expiration?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General Functions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Exchange of gases</a:t>
            </a:r>
          </a:p>
          <a:p>
            <a:pPr lvl="2">
              <a:lnSpc>
                <a:spcPct val="90000"/>
              </a:lnSpc>
            </a:pPr>
            <a:r>
              <a:rPr lang="en-US"/>
              <a:t>Directionality depends on gradients!</a:t>
            </a:r>
          </a:p>
          <a:p>
            <a:pPr lvl="1">
              <a:lnSpc>
                <a:spcPct val="90000"/>
              </a:lnSpc>
            </a:pPr>
            <a:r>
              <a:rPr lang="en-US"/>
              <a:t>Atmosphere to blood</a:t>
            </a:r>
          </a:p>
          <a:p>
            <a:pPr lvl="1">
              <a:lnSpc>
                <a:spcPct val="90000"/>
              </a:lnSpc>
            </a:pPr>
            <a:r>
              <a:rPr lang="en-US"/>
              <a:t>Blood to tissues</a:t>
            </a:r>
          </a:p>
          <a:p>
            <a:pPr>
              <a:lnSpc>
                <a:spcPct val="90000"/>
              </a:lnSpc>
            </a:pPr>
            <a:r>
              <a:rPr lang="en-US"/>
              <a:t>Regulation of pH</a:t>
            </a:r>
          </a:p>
          <a:p>
            <a:pPr lvl="1">
              <a:lnSpc>
                <a:spcPct val="90000"/>
              </a:lnSpc>
            </a:pPr>
            <a:r>
              <a:rPr lang="en-US"/>
              <a:t>Dependent on rate of CO</a:t>
            </a:r>
            <a:r>
              <a:rPr lang="en-US" baseline="-25000"/>
              <a:t>2 </a:t>
            </a:r>
            <a:r>
              <a:rPr lang="en-US"/>
              <a:t>release</a:t>
            </a:r>
          </a:p>
          <a:p>
            <a:pPr>
              <a:lnSpc>
                <a:spcPct val="90000"/>
              </a:lnSpc>
            </a:pPr>
            <a:r>
              <a:rPr lang="en-US"/>
              <a:t>Protection</a:t>
            </a:r>
          </a:p>
          <a:p>
            <a:pPr>
              <a:lnSpc>
                <a:spcPct val="90000"/>
              </a:lnSpc>
            </a:pPr>
            <a:r>
              <a:rPr lang="en-US"/>
              <a:t>Vocalization</a:t>
            </a:r>
          </a:p>
          <a:p>
            <a:pPr>
              <a:lnSpc>
                <a:spcPct val="90000"/>
              </a:lnSpc>
            </a:pPr>
            <a:r>
              <a:rPr lang="en-US"/>
              <a:t>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055"/>
            <a:ext cx="8229600" cy="1094509"/>
          </a:xfrm>
        </p:spPr>
        <p:txBody>
          <a:bodyPr/>
          <a:lstStyle/>
          <a:p>
            <a:pPr algn="l"/>
            <a:r>
              <a:rPr lang="en-US" dirty="0"/>
              <a:t>Ventilation</a:t>
            </a:r>
          </a:p>
        </p:txBody>
      </p:sp>
      <p:pic>
        <p:nvPicPr>
          <p:cNvPr id="29700" name="Picture 4" descr="figure_17_09_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0" y="1454726"/>
            <a:ext cx="6635750" cy="5403273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5588" y="1717675"/>
            <a:ext cx="20859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Besides the diaphragm (only creates about 60-75% of the volume change) what are the muscles of inspiration &amp; expiration?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Ventilation</a:t>
            </a:r>
          </a:p>
        </p:txBody>
      </p:sp>
      <p:pic>
        <p:nvPicPr>
          <p:cNvPr id="30725" name="Picture 5" descr="figure_17_11_labeled"/>
          <p:cNvPicPr>
            <a:picLocks noChangeAspect="1" noChangeArrowheads="1"/>
          </p:cNvPicPr>
          <p:nvPr/>
        </p:nvPicPr>
        <p:blipFill>
          <a:blip r:embed="rId2"/>
          <a:srcRect t="1736" b="4886"/>
          <a:stretch>
            <a:fillRect/>
          </a:stretch>
        </p:blipFill>
        <p:spPr bwMode="auto">
          <a:xfrm>
            <a:off x="449263" y="1201738"/>
            <a:ext cx="8077200" cy="5656262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004888" y="5130800"/>
            <a:ext cx="3522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What is the relationship between alveolar pressure and intrapleural pressure and the volume of air moved?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Ventilation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21527"/>
            <a:ext cx="8229600" cy="4163436"/>
          </a:xfrm>
        </p:spPr>
        <p:txBody>
          <a:bodyPr/>
          <a:lstStyle/>
          <a:p>
            <a:r>
              <a:rPr lang="en-US" dirty="0"/>
              <a:t>What are the different respiratory patterns?</a:t>
            </a:r>
          </a:p>
          <a:p>
            <a:pPr lvl="1"/>
            <a:r>
              <a:rPr lang="en-US" dirty="0"/>
              <a:t>Quiet breathing (relaxed)</a:t>
            </a:r>
          </a:p>
          <a:p>
            <a:pPr lvl="1"/>
            <a:r>
              <a:rPr lang="en-US" dirty="0"/>
              <a:t>Forced inspirations &amp; expirations</a:t>
            </a:r>
          </a:p>
          <a:p>
            <a:r>
              <a:rPr lang="en-US" dirty="0"/>
              <a:t>Respiratory volumes follow these respiratory patterns…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45" y="233033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Ventilation</a:t>
            </a:r>
          </a:p>
        </p:txBody>
      </p:sp>
      <p:pic>
        <p:nvPicPr>
          <p:cNvPr id="32772" name="Picture 4" descr="figure_17_08_labeled"/>
          <p:cNvPicPr>
            <a:picLocks noChangeAspect="1" noChangeArrowheads="1"/>
          </p:cNvPicPr>
          <p:nvPr/>
        </p:nvPicPr>
        <p:blipFill>
          <a:blip r:embed="rId2"/>
          <a:srcRect b="5118"/>
          <a:stretch>
            <a:fillRect/>
          </a:stretch>
        </p:blipFill>
        <p:spPr bwMode="auto">
          <a:xfrm>
            <a:off x="-52323" y="1302327"/>
            <a:ext cx="9016214" cy="5555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Ventilation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84763"/>
          </a:xfrm>
        </p:spPr>
        <p:txBody>
          <a:bodyPr/>
          <a:lstStyle/>
          <a:p>
            <a:r>
              <a:rPr lang="en-US" sz="2800"/>
              <a:t>Inspiration</a:t>
            </a:r>
          </a:p>
          <a:p>
            <a:pPr lvl="1"/>
            <a:r>
              <a:rPr lang="en-US" sz="2400"/>
              <a:t>Occurs as alveolar pressure drops below atmospheric pressure</a:t>
            </a:r>
          </a:p>
          <a:p>
            <a:pPr lvl="2"/>
            <a:r>
              <a:rPr lang="en-US" sz="2000"/>
              <a:t>For convenience atmospheric pressure = 0 mm Hg</a:t>
            </a:r>
          </a:p>
          <a:p>
            <a:pPr lvl="3"/>
            <a:r>
              <a:rPr lang="en-US" sz="1800"/>
              <a:t>A (-) value then indicates pressure below atmospheric P</a:t>
            </a:r>
          </a:p>
          <a:p>
            <a:pPr lvl="3"/>
            <a:r>
              <a:rPr lang="en-US" sz="1800"/>
              <a:t>A (+) value indicates pressure above atmospheric P</a:t>
            </a:r>
          </a:p>
          <a:p>
            <a:pPr lvl="2"/>
            <a:r>
              <a:rPr lang="en-US" sz="2000"/>
              <a:t>At the start of inspiration (time = 0),</a:t>
            </a:r>
          </a:p>
          <a:p>
            <a:pPr lvl="3"/>
            <a:r>
              <a:rPr lang="en-US" sz="1800"/>
              <a:t>atmospheric pressure = alveolar pressure</a:t>
            </a:r>
          </a:p>
          <a:p>
            <a:pPr lvl="4"/>
            <a:r>
              <a:rPr lang="en-US" sz="1800"/>
              <a:t>No net movement of gases!</a:t>
            </a:r>
          </a:p>
          <a:p>
            <a:pPr lvl="2"/>
            <a:r>
              <a:rPr lang="en-US" sz="2000"/>
              <a:t>At time 0 to 2 seconds</a:t>
            </a:r>
          </a:p>
          <a:p>
            <a:pPr lvl="3"/>
            <a:r>
              <a:rPr lang="en-US" sz="1800"/>
              <a:t>Expansion of thoracic cage and corresponding pleural membranes and lung tissue causes alveolar pressure to drop to -1 mm Hg</a:t>
            </a:r>
          </a:p>
          <a:p>
            <a:pPr lvl="3"/>
            <a:r>
              <a:rPr lang="en-US" sz="1800"/>
              <a:t>Air enters the lungs down the partial pressure gradient</a:t>
            </a:r>
          </a:p>
          <a:p>
            <a:pPr lvl="4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055" y="35772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Ventilation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84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Expiration</a:t>
            </a:r>
          </a:p>
          <a:p>
            <a:pPr lvl="1">
              <a:lnSpc>
                <a:spcPct val="90000"/>
              </a:lnSpc>
            </a:pPr>
            <a:r>
              <a:rPr lang="en-US"/>
              <a:t>Occurs as alveolar pressure elevates above atmospheric pressure due to a shrinking thoracic cage</a:t>
            </a:r>
          </a:p>
          <a:p>
            <a:pPr lvl="2">
              <a:lnSpc>
                <a:spcPct val="90000"/>
              </a:lnSpc>
            </a:pPr>
            <a:r>
              <a:rPr lang="en-US"/>
              <a:t>At time 2-4 seconds</a:t>
            </a:r>
          </a:p>
          <a:p>
            <a:pPr lvl="3">
              <a:lnSpc>
                <a:spcPct val="90000"/>
              </a:lnSpc>
            </a:pPr>
            <a:r>
              <a:rPr lang="en-US"/>
              <a:t>Inspiratory muscles relax, elastic tissue of corresponding structures initiates a recoil back to resting state</a:t>
            </a:r>
          </a:p>
          <a:p>
            <a:pPr lvl="3">
              <a:lnSpc>
                <a:spcPct val="90000"/>
              </a:lnSpc>
            </a:pPr>
            <a:r>
              <a:rPr lang="en-US"/>
              <a:t>This decreases volume and correspondingly increases alveolar pressure to 1 mm Hg</a:t>
            </a:r>
          </a:p>
          <a:p>
            <a:pPr lvl="4">
              <a:lnSpc>
                <a:spcPct val="90000"/>
              </a:lnSpc>
            </a:pPr>
            <a:r>
              <a:rPr lang="en-US"/>
              <a:t>This is above atmospheric pressure, causing…?</a:t>
            </a:r>
          </a:p>
          <a:p>
            <a:pPr lvl="2">
              <a:lnSpc>
                <a:spcPct val="90000"/>
              </a:lnSpc>
            </a:pPr>
            <a:r>
              <a:rPr lang="en-US"/>
              <a:t>At time 4 seconds</a:t>
            </a:r>
          </a:p>
          <a:p>
            <a:pPr lvl="3">
              <a:lnSpc>
                <a:spcPct val="90000"/>
              </a:lnSpc>
            </a:pPr>
            <a:r>
              <a:rPr lang="en-US"/>
              <a:t>Atmospheric pressure once again equals alveolar pressure and there is no net movement</a:t>
            </a:r>
          </a:p>
          <a:p>
            <a:pPr lvl="4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Ventilation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Both inspiration and expiration can be modified</a:t>
            </a:r>
          </a:p>
          <a:p>
            <a:pPr lvl="1"/>
            <a:r>
              <a:rPr lang="en-US"/>
              <a:t>Forced or active inspiration</a:t>
            </a:r>
          </a:p>
          <a:p>
            <a:pPr lvl="1"/>
            <a:r>
              <a:rPr lang="en-US"/>
              <a:t>Forced or active expiration</a:t>
            </a:r>
          </a:p>
          <a:p>
            <a:pPr lvl="1"/>
            <a:endParaRPr lang="en-US"/>
          </a:p>
          <a:p>
            <a:pPr lvl="1"/>
            <a:r>
              <a:rPr lang="en-US"/>
              <a:t>The larger and quicker the expansion of the thoracic cavity, the larger the gradient and</a:t>
            </a:r>
          </a:p>
          <a:p>
            <a:pPr lvl="2"/>
            <a:r>
              <a:rPr lang="en-US"/>
              <a:t>The faster air moves down its pressure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Ventilation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Things to consider</a:t>
            </a:r>
          </a:p>
          <a:p>
            <a:pPr lvl="1"/>
            <a:r>
              <a:rPr lang="en-US" sz="2400"/>
              <a:t>surfactant effect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airway diameter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Minute volume respiration (ventilation rate times tidal volume) &amp; anatomical dead space</a:t>
            </a:r>
          </a:p>
          <a:p>
            <a:pPr lvl="2"/>
            <a:r>
              <a:rPr lang="en-US" sz="2000"/>
              <a:t>Leading to a more accurate idea of alveolar ventilation rates</a:t>
            </a:r>
          </a:p>
          <a:p>
            <a:pPr lvl="1"/>
            <a:endParaRPr lang="en-US" sz="2400"/>
          </a:p>
          <a:p>
            <a:pPr lvl="1"/>
            <a:r>
              <a:rPr lang="en-US" sz="2400"/>
              <a:t>Changes in ventilation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72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Ventilation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1213" cy="172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Surfactant is produced by the septal cells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Disrupts the surface tension &amp; cohesion of water molecules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Impact?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prevents alveoli from sticking together during expiration</a:t>
            </a:r>
          </a:p>
        </p:txBody>
      </p:sp>
      <p:pic>
        <p:nvPicPr>
          <p:cNvPr id="37892" name="Picture 4" descr="figure_17_13b_labeled"/>
          <p:cNvPicPr>
            <a:picLocks noChangeAspect="1" noChangeArrowheads="1"/>
          </p:cNvPicPr>
          <p:nvPr/>
        </p:nvPicPr>
        <p:blipFill>
          <a:blip r:embed="rId2"/>
          <a:srcRect b="5914"/>
          <a:stretch>
            <a:fillRect/>
          </a:stretch>
        </p:blipFill>
        <p:spPr bwMode="auto">
          <a:xfrm>
            <a:off x="1762125" y="3098800"/>
            <a:ext cx="6508750" cy="353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Ventilation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2090738"/>
            <a:ext cx="3133725" cy="3289300"/>
          </a:xfrm>
        </p:spPr>
        <p:txBody>
          <a:bodyPr/>
          <a:lstStyle/>
          <a:p>
            <a:pPr marL="52388" indent="3175">
              <a:buFontTx/>
              <a:buNone/>
            </a:pPr>
            <a:r>
              <a:rPr lang="en-US"/>
              <a:t>Airway diameter &amp; other factors that affect airway resistance?</a:t>
            </a:r>
          </a:p>
        </p:txBody>
      </p:sp>
      <p:pic>
        <p:nvPicPr>
          <p:cNvPr id="38917" name="Picture 5" descr="table_17_03_labeled"/>
          <p:cNvPicPr>
            <a:picLocks noChangeAspect="1" noChangeArrowheads="1"/>
          </p:cNvPicPr>
          <p:nvPr/>
        </p:nvPicPr>
        <p:blipFill>
          <a:blip r:embed="rId2"/>
          <a:srcRect t="17064" b="6250"/>
          <a:stretch>
            <a:fillRect/>
          </a:stretch>
        </p:blipFill>
        <p:spPr bwMode="auto">
          <a:xfrm>
            <a:off x="3625850" y="1611313"/>
            <a:ext cx="5295900" cy="490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Respiration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respiration?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Respiration</a:t>
            </a:r>
            <a:r>
              <a:rPr lang="en-US" sz="2400" dirty="0"/>
              <a:t> = the series of exchanges that leads to the uptake of oxygen by the cells, and the release of carbon dioxide to the lungs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Step 1 = ventilation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Inspiration &amp; expiration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Step 2 = exchange between alveoli (lungs) and pulmonary 	       capillaries (blood)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Referred to as </a:t>
            </a:r>
            <a:r>
              <a:rPr lang="en-US" sz="1800" i="1" dirty="0"/>
              <a:t>External Respiration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Step 3 = transport of gases in blood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Step 4 = exchange between blood and cells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Referred to as </a:t>
            </a:r>
            <a:r>
              <a:rPr lang="en-US" sz="1800" i="1" dirty="0"/>
              <a:t>Internal Respiration</a:t>
            </a:r>
          </a:p>
          <a:p>
            <a:pPr lvl="1">
              <a:lnSpc>
                <a:spcPct val="80000"/>
              </a:lnSpc>
            </a:pPr>
            <a:r>
              <a:rPr lang="en-US" sz="2400" b="1" dirty="0"/>
              <a:t>Cellular </a:t>
            </a:r>
            <a:r>
              <a:rPr lang="en-US" sz="2400" b="1" dirty="0" smtClean="0"/>
              <a:t> respiration</a:t>
            </a:r>
            <a:r>
              <a:rPr lang="en-US" sz="2400" dirty="0" smtClean="0"/>
              <a:t> </a:t>
            </a:r>
            <a:r>
              <a:rPr lang="en-US" sz="2400" dirty="0"/>
              <a:t>= use of oxygen in ATP synthesis</a:t>
            </a:r>
          </a:p>
          <a:p>
            <a:pPr lvl="3"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64" y="205324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Ventilation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>
            <a:off x="825500" y="1422400"/>
            <a:ext cx="7548563" cy="6905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1800" dirty="0"/>
              <a:t>The relationship between minute volume (total pulmonary ventilation)  and alveolar ventilation &amp; the subsequent “mixing” of air</a:t>
            </a:r>
          </a:p>
        </p:txBody>
      </p:sp>
      <p:pic>
        <p:nvPicPr>
          <p:cNvPr id="39942" name="Picture 6" descr="figure_17_14_labeled"/>
          <p:cNvPicPr>
            <a:picLocks noChangeAspect="1" noChangeArrowheads="1"/>
          </p:cNvPicPr>
          <p:nvPr/>
        </p:nvPicPr>
        <p:blipFill>
          <a:blip r:embed="rId2"/>
          <a:srcRect t="1132" b="5496"/>
          <a:stretch>
            <a:fillRect/>
          </a:stretch>
        </p:blipFill>
        <p:spPr bwMode="auto">
          <a:xfrm>
            <a:off x="838200" y="1987550"/>
            <a:ext cx="7554913" cy="487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Exchange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Partial Pressure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Each gas in atmosphere contributes to the entire atmospheric pressure, denoted as P</a:t>
            </a:r>
          </a:p>
          <a:p>
            <a:pPr>
              <a:lnSpc>
                <a:spcPct val="90000"/>
              </a:lnSpc>
            </a:pPr>
            <a:r>
              <a:rPr lang="en-US" sz="2800"/>
              <a:t>Gases in liquid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Gas enters liquid and dissolves in proportion to its partial pressure</a:t>
            </a:r>
          </a:p>
          <a:p>
            <a:pPr>
              <a:lnSpc>
                <a:spcPct val="90000"/>
              </a:lnSpc>
            </a:pPr>
            <a:r>
              <a:rPr lang="en-US" sz="2800"/>
              <a:t>O2 and CO2 Exchange by DIFFUSION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PO2 is 105 mmHg in alveoli and 40 in alveolar capillaries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PCO2 is 45 in alveolar capillaries and 40 in alveoli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Pressures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Oxygen is 21% of atmosphere</a:t>
            </a:r>
          </a:p>
          <a:p>
            <a:r>
              <a:rPr lang="en-US"/>
              <a:t>760 mmHg x .21 = 160 mmHg PO2</a:t>
            </a:r>
          </a:p>
          <a:p>
            <a:r>
              <a:rPr lang="en-US"/>
              <a:t>This mixes with “old” air already in alveolus to arrive at PO2 of 105 mmHg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Pressures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Carbon dioxide is .04% of atmosphere</a:t>
            </a:r>
          </a:p>
          <a:p>
            <a:r>
              <a:rPr lang="en-US"/>
              <a:t>760 mmHg x .0004 = .3 mm Hg PCO2</a:t>
            </a:r>
          </a:p>
          <a:p>
            <a:r>
              <a:rPr lang="en-US"/>
              <a:t>This mixes with high CO2 levels from residual volume in the alveoli to arrive at PCO2 of 40 mmHg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3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520" y="209406"/>
            <a:ext cx="8586583" cy="644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260764" y="117764"/>
          <a:ext cx="6664036" cy="666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Photo Editor Photo" r:id="rId3" imgW="4191585" imgH="4191585" progId="">
                  <p:embed/>
                </p:oleObj>
              </mc:Choice>
              <mc:Fallback>
                <p:oleObj name="Photo Editor Photo" r:id="rId3" imgW="4191585" imgH="41915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764" y="117764"/>
                        <a:ext cx="6664036" cy="6664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3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142412" cy="68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Transport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O2 transport in blood</a:t>
            </a:r>
          </a:p>
          <a:p>
            <a:pPr>
              <a:lnSpc>
                <a:spcPct val="90000"/>
              </a:lnSpc>
            </a:pPr>
            <a:r>
              <a:rPr lang="en-US"/>
              <a:t>Hemoglobin – O2 binds to the heme group on hemoglobin, with 4 oxygens/Hb</a:t>
            </a:r>
          </a:p>
          <a:p>
            <a:pPr>
              <a:lnSpc>
                <a:spcPct val="90000"/>
              </a:lnSpc>
            </a:pPr>
            <a:r>
              <a:rPr lang="en-US"/>
              <a:t>PO2</a:t>
            </a:r>
          </a:p>
          <a:p>
            <a:pPr>
              <a:lnSpc>
                <a:spcPct val="90000"/>
              </a:lnSpc>
            </a:pPr>
            <a:r>
              <a:rPr lang="en-US"/>
              <a:t>PO2 is the most important factor determining whether O2 and Hb combine or dissociate</a:t>
            </a:r>
          </a:p>
          <a:p>
            <a:pPr>
              <a:lnSpc>
                <a:spcPct val="90000"/>
              </a:lnSpc>
            </a:pPr>
            <a:r>
              <a:rPr lang="en-US"/>
              <a:t>O2-Hb Dissociation curve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3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8124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32509" y="-1"/>
          <a:ext cx="8312727" cy="6723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Photo Editor Photo" r:id="rId3" imgW="5180952" imgH="4191585" progId="">
                  <p:embed/>
                </p:oleObj>
              </mc:Choice>
              <mc:Fallback>
                <p:oleObj name="Photo Editor Photo" r:id="rId3" imgW="5180952" imgH="41915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9" y="-1"/>
                        <a:ext cx="8312727" cy="6723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gure_17_01_labeled"/>
          <p:cNvPicPr>
            <a:picLocks noChangeAspect="1" noChangeArrowheads="1"/>
          </p:cNvPicPr>
          <p:nvPr/>
        </p:nvPicPr>
        <p:blipFill>
          <a:blip r:embed="rId2"/>
          <a:srcRect b="5035"/>
          <a:stretch>
            <a:fillRect/>
          </a:stretch>
        </p:blipFill>
        <p:spPr bwMode="auto">
          <a:xfrm>
            <a:off x="500063" y="530225"/>
            <a:ext cx="4953000" cy="6078538"/>
          </a:xfrm>
          <a:prstGeom prst="rect">
            <a:avLst/>
          </a:prstGeom>
          <a:noFill/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264150" y="2452688"/>
            <a:ext cx="468313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665788" y="2252663"/>
            <a:ext cx="2632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DDDDDD"/>
                </a:solidFill>
              </a:rPr>
              <a:t>External Respiration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662613" y="5461000"/>
            <a:ext cx="263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DDDDDD"/>
                </a:solidFill>
              </a:rPr>
              <a:t>Internal Respiration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272088" y="5649913"/>
            <a:ext cx="468312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560513" y="133350"/>
            <a:ext cx="670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Schematic View of 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Transport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</a:t>
            </a:r>
          </a:p>
          <a:p>
            <a:r>
              <a:rPr lang="en-US"/>
              <a:t>CO2</a:t>
            </a:r>
          </a:p>
          <a:p>
            <a:r>
              <a:rPr lang="en-US"/>
              <a:t>Temperature</a:t>
            </a:r>
          </a:p>
          <a:p>
            <a:r>
              <a:rPr lang="en-US"/>
              <a:t>DPG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3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7"/>
            <a:ext cx="8893030" cy="66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870364" y="0"/>
          <a:ext cx="6109854" cy="675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Photo Editor Photo" r:id="rId3" imgW="3734321" imgH="4191585" progId="">
                  <p:embed/>
                </p:oleObj>
              </mc:Choice>
              <mc:Fallback>
                <p:oleObj name="Photo Editor Photo" r:id="rId3" imgW="3734321" imgH="41915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364" y="0"/>
                        <a:ext cx="6109854" cy="6756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1690" y="0"/>
          <a:ext cx="7035510" cy="683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Photo Editor Photo" r:id="rId3" imgW="4315427" imgH="4191585" progId="">
                  <p:embed/>
                </p:oleObj>
              </mc:Choice>
              <mc:Fallback>
                <p:oleObj name="Photo Editor Photo" r:id="rId3" imgW="4315427" imgH="41915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690" y="0"/>
                        <a:ext cx="7035510" cy="6833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Oxygen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Chart" r:id="rId3" imgW="7772400" imgH="4114959" progId="MSGraph.Chart.8">
                  <p:embed followColorScheme="full"/>
                </p:oleObj>
              </mc:Choice>
              <mc:Fallback>
                <p:oleObj name="Chart" r:id="rId3" imgW="7772400" imgH="411495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742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Carbon Dioxide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Chart" r:id="rId3" imgW="7772400" imgH="4114959" progId="MSGraph.Chart.8">
                  <p:embed followColorScheme="full"/>
                </p:oleObj>
              </mc:Choice>
              <mc:Fallback>
                <p:oleObj name="Chart" r:id="rId3" imgW="7772400" imgH="411495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1595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 Transport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CO2 transport</a:t>
            </a:r>
          </a:p>
          <a:p>
            <a:r>
              <a:rPr lang="en-US" dirty="0"/>
              <a:t>7% in plasma</a:t>
            </a:r>
          </a:p>
          <a:p>
            <a:r>
              <a:rPr lang="en-US" dirty="0"/>
              <a:t>23% in </a:t>
            </a:r>
            <a:r>
              <a:rPr lang="en-US" dirty="0" err="1"/>
              <a:t>carbamino</a:t>
            </a:r>
            <a:r>
              <a:rPr lang="en-US" dirty="0"/>
              <a:t> compounds (bound to </a:t>
            </a:r>
            <a:r>
              <a:rPr lang="en-US" dirty="0" err="1"/>
              <a:t>globin</a:t>
            </a:r>
            <a:r>
              <a:rPr lang="en-US" dirty="0"/>
              <a:t> part of </a:t>
            </a:r>
            <a:r>
              <a:rPr lang="en-US" dirty="0" err="1"/>
              <a:t>Hb</a:t>
            </a:r>
            <a:r>
              <a:rPr lang="en-US" dirty="0"/>
              <a:t>)</a:t>
            </a:r>
          </a:p>
          <a:p>
            <a:r>
              <a:rPr lang="en-US" dirty="0"/>
              <a:t>70% as Bicarbonate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Dioxide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CO2 + H2O &lt;-&gt;H2CO3&lt;-&gt;H+ + HCO3-</a:t>
            </a:r>
          </a:p>
          <a:p>
            <a:r>
              <a:rPr lang="en-US"/>
              <a:t>Enzyme is Carbonic Anhydrase</a:t>
            </a:r>
          </a:p>
          <a:p>
            <a:r>
              <a:rPr lang="en-US"/>
              <a:t>Chloride shift to compensate for bicarbonate moving in and out of RBC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3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7"/>
            <a:ext cx="8920739" cy="66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Blood pH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Arterial blood (Oxygenated)</a:t>
            </a:r>
          </a:p>
          <a:p>
            <a:pPr lvl="1"/>
            <a:r>
              <a:rPr lang="en-US" smtClean="0"/>
              <a:t>7.41</a:t>
            </a:r>
          </a:p>
          <a:p>
            <a:r>
              <a:rPr lang="en-US" smtClean="0"/>
              <a:t>Venous blood (Deoxygenated)</a:t>
            </a:r>
          </a:p>
          <a:p>
            <a:pPr lvl="1"/>
            <a:r>
              <a:rPr lang="en-US" smtClean="0"/>
              <a:t>7.37 (slightly more acidic but buffered by blood buffers)</a:t>
            </a:r>
          </a:p>
          <a:p>
            <a:pPr lvl="1"/>
            <a:r>
              <a:rPr lang="en-US" smtClean="0"/>
              <a:t>In exercise venous blood can drop to 6.9</a:t>
            </a:r>
          </a:p>
        </p:txBody>
      </p:sp>
    </p:spTree>
    <p:extLst>
      <p:ext uri="{BB962C8B-B14F-4D97-AF65-F5344CB8AC3E}">
        <p14:creationId xmlns:p14="http://schemas.microsoft.com/office/powerpoint/2010/main" val="278720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What structural aspects must be considered in the process of respiration?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conduction portion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exchange portion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structures involved with </a:t>
            </a:r>
            <a:br>
              <a:rPr lang="en-US" sz="2000"/>
            </a:br>
            <a:r>
              <a:rPr lang="en-US" sz="2000"/>
              <a:t>ventilation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Skeletal &amp; musculature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Pleural membranes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Neural pathways</a:t>
            </a:r>
          </a:p>
          <a:p>
            <a:pPr>
              <a:lnSpc>
                <a:spcPct val="80000"/>
              </a:lnSpc>
            </a:pPr>
            <a:r>
              <a:rPr lang="en-US" sz="2400"/>
              <a:t>All divided into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Upper respiratory tract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Entrance to larynx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Lower respiratory tract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Larynx to alveoli (trachea </a:t>
            </a:r>
            <a:br>
              <a:rPr lang="en-US" sz="1800"/>
            </a:br>
            <a:r>
              <a:rPr lang="en-US" sz="1800"/>
              <a:t>to lungs)</a:t>
            </a:r>
          </a:p>
        </p:txBody>
      </p:sp>
      <p:pic>
        <p:nvPicPr>
          <p:cNvPr id="7172" name="Picture 4" descr="figure_17_02a-b_labeled"/>
          <p:cNvPicPr>
            <a:picLocks noChangeAspect="1" noChangeArrowheads="1"/>
          </p:cNvPicPr>
          <p:nvPr/>
        </p:nvPicPr>
        <p:blipFill>
          <a:blip r:embed="rId2"/>
          <a:srcRect l="1433" t="16365" r="49255" b="10225"/>
          <a:stretch>
            <a:fillRect/>
          </a:stretch>
        </p:blipFill>
        <p:spPr bwMode="auto">
          <a:xfrm>
            <a:off x="4308764" y="2260023"/>
            <a:ext cx="4510520" cy="4556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Respiratory exchange ratio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Ratio of CO2 output to O2 uptake</a:t>
            </a:r>
          </a:p>
          <a:p>
            <a:pPr lvl="1"/>
            <a:r>
              <a:rPr lang="en-US" smtClean="0"/>
              <a:t>R= 4/5=.8 </a:t>
            </a:r>
          </a:p>
          <a:p>
            <a:r>
              <a:rPr lang="en-US" smtClean="0"/>
              <a:t>What happens to Oxygen in the cells</a:t>
            </a:r>
          </a:p>
          <a:p>
            <a:pPr lvl="1"/>
            <a:r>
              <a:rPr lang="en-US" smtClean="0"/>
              <a:t>converted to carbon dioxide (80%)</a:t>
            </a:r>
          </a:p>
          <a:p>
            <a:pPr lvl="1"/>
            <a:r>
              <a:rPr lang="en-US" smtClean="0"/>
              <a:t>converted to water (20%)</a:t>
            </a:r>
          </a:p>
          <a:p>
            <a:pPr lvl="2"/>
            <a:r>
              <a:rPr lang="en-US" smtClean="0"/>
              <a:t>As fatty acid utilization for E increases the percentage of metabolic water generated from O2 increases to a maximum of 30%.</a:t>
            </a:r>
          </a:p>
          <a:p>
            <a:pPr lvl="2"/>
            <a:r>
              <a:rPr lang="en-US" smtClean="0"/>
              <a:t>If only CHO are used for energy no metabolic water is generated from O2,  all O2 is converted to CO2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8325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48017"/>
              </p:ext>
            </p:extLst>
          </p:nvPr>
        </p:nvGraphicFramePr>
        <p:xfrm>
          <a:off x="110897" y="651165"/>
          <a:ext cx="8930404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MS Org Chart" r:id="rId3" imgW="6187627" imgH="4123215" progId="OrgPlusWOPX.4">
                  <p:embed followColorScheme="full"/>
                </p:oleObj>
              </mc:Choice>
              <mc:Fallback>
                <p:oleObj name="MS Org Chart" r:id="rId3" imgW="6187627" imgH="4123215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97" y="651165"/>
                        <a:ext cx="8930404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695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3683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Respiratory Centers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Located in brain stem</a:t>
            </a:r>
          </a:p>
          <a:p>
            <a:pPr lvl="1"/>
            <a:r>
              <a:rPr lang="en-US" smtClean="0"/>
              <a:t>Dorsal &amp; Ventral Medullary group</a:t>
            </a:r>
          </a:p>
          <a:p>
            <a:pPr lvl="1"/>
            <a:r>
              <a:rPr lang="en-US" smtClean="0"/>
              <a:t>Pneumotaxic &amp; Apneustic centers</a:t>
            </a:r>
          </a:p>
          <a:p>
            <a:r>
              <a:rPr lang="en-US" smtClean="0"/>
              <a:t>Affect rate and depth of ventilation</a:t>
            </a:r>
          </a:p>
          <a:p>
            <a:r>
              <a:rPr lang="en-US" smtClean="0"/>
              <a:t>Influenced by:</a:t>
            </a:r>
          </a:p>
          <a:p>
            <a:pPr lvl="1"/>
            <a:r>
              <a:rPr lang="en-US" smtClean="0"/>
              <a:t>higher brain centers</a:t>
            </a:r>
          </a:p>
          <a:p>
            <a:pPr lvl="1"/>
            <a:r>
              <a:rPr lang="en-US" smtClean="0"/>
              <a:t>peripheral mechanoreceptors</a:t>
            </a:r>
          </a:p>
          <a:p>
            <a:pPr lvl="1"/>
            <a:r>
              <a:rPr lang="en-US" smtClean="0"/>
              <a:t>peripheral &amp; central chemoreceptors</a:t>
            </a:r>
          </a:p>
        </p:txBody>
      </p:sp>
    </p:spTree>
    <p:extLst>
      <p:ext uri="{BB962C8B-B14F-4D97-AF65-F5344CB8AC3E}">
        <p14:creationId xmlns:p14="http://schemas.microsoft.com/office/powerpoint/2010/main" val="2005028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 of Respiration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Medullary Rhythmicity Area</a:t>
            </a:r>
          </a:p>
          <a:p>
            <a:pPr lvl="1"/>
            <a:r>
              <a:rPr lang="en-US"/>
              <a:t>Medullary Inspiratory Neurons are main control of breathing</a:t>
            </a:r>
          </a:p>
          <a:p>
            <a:pPr lvl="2"/>
            <a:r>
              <a:rPr lang="en-US"/>
              <a:t>Pons neurons influence inspiration, with Pneumotaxic area limiting inspiration and Apneustic area prolonging inspiration.</a:t>
            </a:r>
          </a:p>
          <a:p>
            <a:pPr lvl="2"/>
            <a:r>
              <a:rPr lang="en-US"/>
              <a:t>Lung stretch receptors limit inspiration from being too deep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Medullary Rhythmicity Area</a:t>
            </a:r>
          </a:p>
          <a:p>
            <a:pPr lvl="1"/>
            <a:r>
              <a:rPr lang="en-US"/>
              <a:t>Medullary Expiratory Neurons</a:t>
            </a:r>
          </a:p>
          <a:p>
            <a:pPr lvl="2"/>
            <a:r>
              <a:rPr lang="en-US"/>
              <a:t>Only active with exercise and forced expiration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3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81248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9654" y="782781"/>
            <a:ext cx="8001000" cy="990600"/>
          </a:xfrm>
        </p:spPr>
        <p:txBody>
          <a:bodyPr/>
          <a:lstStyle/>
          <a:p>
            <a:r>
              <a:rPr lang="en-US" dirty="0" smtClean="0"/>
              <a:t>Autonomic control of airways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545" y="1794163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Efferent Neural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SNS-beta receptors causing dilatation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direct effect weak due to sparse innervation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indirect effect predominates via circulating epinephrine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Parasympathetic-muscarinic receptors causing constriction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NANC nerves (non-adrenergic, non-cholinergic)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Inhibitory release VIP and NO </a:t>
            </a:r>
            <a:r>
              <a:rPr lang="en-US" dirty="0" smtClean="0">
                <a:sym typeface="Symbol" pitchFamily="18" charset="2"/>
              </a:rPr>
              <a:t> </a:t>
            </a:r>
            <a:r>
              <a:rPr lang="en-US" dirty="0" err="1" smtClean="0">
                <a:sym typeface="Symbol" pitchFamily="18" charset="2"/>
              </a:rPr>
              <a:t>bronchodilitation</a:t>
            </a:r>
            <a:endParaRPr lang="en-US" dirty="0" smtClean="0">
              <a:sym typeface="Symbol" pitchFamily="18" charset="2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Stimulatory  bronchoconstriction, mucous secretion, vascular </a:t>
            </a:r>
            <a:r>
              <a:rPr lang="en-US" dirty="0" err="1" smtClean="0">
                <a:sym typeface="Symbol" pitchFamily="18" charset="2"/>
              </a:rPr>
              <a:t>hyperpermeability</a:t>
            </a:r>
            <a:r>
              <a:rPr lang="en-US" dirty="0" smtClean="0">
                <a:sym typeface="Symbol" pitchFamily="18" charset="2"/>
              </a:rPr>
              <a:t>, cough, vasodilation  “neurogenic inflammation”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13784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Autonomic control of airways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r>
              <a:rPr lang="en-US" smtClean="0"/>
              <a:t>Afferent nerves</a:t>
            </a:r>
          </a:p>
          <a:p>
            <a:pPr lvl="1"/>
            <a:r>
              <a:rPr lang="en-US" smtClean="0"/>
              <a:t>Slow adapting receptors</a:t>
            </a:r>
          </a:p>
          <a:p>
            <a:pPr lvl="2"/>
            <a:r>
              <a:rPr lang="en-US" smtClean="0"/>
              <a:t>Associated with smooth muscle of proximal airways</a:t>
            </a:r>
          </a:p>
          <a:p>
            <a:pPr lvl="2"/>
            <a:r>
              <a:rPr lang="en-US" smtClean="0"/>
              <a:t>Stretch receptors</a:t>
            </a:r>
          </a:p>
          <a:p>
            <a:pPr lvl="3"/>
            <a:r>
              <a:rPr lang="en-US" smtClean="0"/>
              <a:t>Involved in reflex control of breathing  and cough reflex</a:t>
            </a:r>
          </a:p>
          <a:p>
            <a:pPr lvl="1"/>
            <a:r>
              <a:rPr lang="en-US" smtClean="0"/>
              <a:t>Rapidly adapting receptors </a:t>
            </a:r>
          </a:p>
          <a:p>
            <a:pPr lvl="2"/>
            <a:r>
              <a:rPr lang="en-US" smtClean="0"/>
              <a:t>Sensitive to mechanical + , protons, low Cl- solutions, histamine, cigarette smoke, ozone, serotonin, PGF </a:t>
            </a:r>
            <a:r>
              <a:rPr lang="en-US" baseline="-25000" smtClean="0"/>
              <a:t>2</a:t>
            </a:r>
            <a:r>
              <a:rPr lang="en-US" baseline="-25000" smtClean="0">
                <a:sym typeface="Symbol" pitchFamily="18" charset="2"/>
              </a:rPr>
              <a:t></a:t>
            </a:r>
            <a:endParaRPr lang="en-US" smtClean="0">
              <a:sym typeface="Symbol" pitchFamily="18" charset="2"/>
            </a:endParaRPr>
          </a:p>
          <a:p>
            <a:pPr lvl="3"/>
            <a:r>
              <a:rPr lang="en-US" smtClean="0">
                <a:sym typeface="Symbol" pitchFamily="18" charset="2"/>
              </a:rPr>
              <a:t>Some responses may be secondary to mechanical distortion produced by bronchoconstriction</a:t>
            </a:r>
          </a:p>
        </p:txBody>
      </p:sp>
    </p:spTree>
    <p:extLst>
      <p:ext uri="{BB962C8B-B14F-4D97-AF65-F5344CB8AC3E}">
        <p14:creationId xmlns:p14="http://schemas.microsoft.com/office/powerpoint/2010/main" val="41566545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Autonomic control of airways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C-fibers  (high density)</a:t>
            </a:r>
          </a:p>
          <a:p>
            <a:pPr lvl="2"/>
            <a:r>
              <a:rPr lang="en-US" dirty="0" smtClean="0">
                <a:sym typeface="Symbol" pitchFamily="18" charset="2"/>
              </a:rPr>
              <a:t>Contain neuropeptides</a:t>
            </a:r>
          </a:p>
          <a:p>
            <a:pPr lvl="3"/>
            <a:r>
              <a:rPr lang="en-US" dirty="0" smtClean="0">
                <a:sym typeface="Symbol" pitchFamily="18" charset="2"/>
              </a:rPr>
              <a:t>Substance P, </a:t>
            </a:r>
            <a:r>
              <a:rPr lang="en-US" dirty="0" err="1" smtClean="0">
                <a:sym typeface="Symbol" pitchFamily="18" charset="2"/>
              </a:rPr>
              <a:t>neurokinin</a:t>
            </a:r>
            <a:r>
              <a:rPr lang="en-US" dirty="0" smtClean="0">
                <a:sym typeface="Symbol" pitchFamily="18" charset="2"/>
              </a:rPr>
              <a:t> A, calcitonin gene-related peptide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Selectively + by capsaicin</a:t>
            </a:r>
          </a:p>
          <a:p>
            <a:pPr lvl="2"/>
            <a:r>
              <a:rPr lang="en-US" dirty="0" smtClean="0">
                <a:sym typeface="Symbol" pitchFamily="18" charset="2"/>
              </a:rPr>
              <a:t>Also activated by </a:t>
            </a:r>
            <a:r>
              <a:rPr lang="en-US" dirty="0" err="1" smtClean="0">
                <a:sym typeface="Symbol" pitchFamily="18" charset="2"/>
              </a:rPr>
              <a:t>bradykinin</a:t>
            </a:r>
            <a:r>
              <a:rPr lang="en-US" dirty="0" smtClean="0">
                <a:sym typeface="Symbol" pitchFamily="18" charset="2"/>
              </a:rPr>
              <a:t>, protons, </a:t>
            </a:r>
            <a:r>
              <a:rPr lang="en-US" dirty="0" err="1" smtClean="0">
                <a:sym typeface="Symbol" pitchFamily="18" charset="2"/>
              </a:rPr>
              <a:t>hyperosmole</a:t>
            </a:r>
            <a:r>
              <a:rPr lang="en-US" dirty="0" smtClean="0">
                <a:sym typeface="Symbol" pitchFamily="18" charset="2"/>
              </a:rPr>
              <a:t> solutions and cigarette smoke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32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igure_17_02a-b_labeled"/>
          <p:cNvPicPr>
            <a:picLocks noChangeAspect="1" noChangeArrowheads="1"/>
          </p:cNvPicPr>
          <p:nvPr/>
        </p:nvPicPr>
        <p:blipFill>
          <a:blip r:embed="rId2"/>
          <a:srcRect l="50557" t="16365" b="10225"/>
          <a:stretch>
            <a:fillRect/>
          </a:stretch>
        </p:blipFill>
        <p:spPr bwMode="auto">
          <a:xfrm>
            <a:off x="212725" y="2217738"/>
            <a:ext cx="4386263" cy="4419600"/>
          </a:xfrm>
          <a:prstGeom prst="rect">
            <a:avLst/>
          </a:prstGeom>
          <a:noFill/>
        </p:spPr>
      </p:pic>
      <p:pic>
        <p:nvPicPr>
          <p:cNvPr id="8198" name="Picture 6" descr="figure_17_02c-d_labeled"/>
          <p:cNvPicPr>
            <a:picLocks noChangeAspect="1" noChangeArrowheads="1"/>
          </p:cNvPicPr>
          <p:nvPr/>
        </p:nvPicPr>
        <p:blipFill>
          <a:blip r:embed="rId3"/>
          <a:srcRect t="15598" r="49516" b="17517"/>
          <a:stretch>
            <a:fillRect/>
          </a:stretch>
        </p:blipFill>
        <p:spPr bwMode="auto">
          <a:xfrm>
            <a:off x="1143000" y="3603625"/>
            <a:ext cx="2119313" cy="1905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Bones, Muscles &amp; Membranes</a:t>
            </a:r>
          </a:p>
        </p:txBody>
      </p:sp>
      <p:pic>
        <p:nvPicPr>
          <p:cNvPr id="8197" name="Picture 5" descr="figure_17_02c-d_labeled"/>
          <p:cNvPicPr>
            <a:picLocks noChangeAspect="1" noChangeArrowheads="1"/>
          </p:cNvPicPr>
          <p:nvPr/>
        </p:nvPicPr>
        <p:blipFill>
          <a:blip r:embed="rId3"/>
          <a:srcRect l="50688" t="23711" b="14282"/>
          <a:stretch>
            <a:fillRect/>
          </a:stretch>
        </p:blipFill>
        <p:spPr bwMode="auto">
          <a:xfrm>
            <a:off x="4630738" y="2452688"/>
            <a:ext cx="4208462" cy="3590925"/>
          </a:xfrm>
          <a:prstGeom prst="rect">
            <a:avLst/>
          </a:prstGeom>
          <a:noFill/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3244850" y="4538663"/>
            <a:ext cx="1393825" cy="334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3244850" y="4616450"/>
            <a:ext cx="1416050" cy="257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6582"/>
            <a:ext cx="7772400" cy="914400"/>
          </a:xfrm>
        </p:spPr>
        <p:txBody>
          <a:bodyPr/>
          <a:lstStyle/>
          <a:p>
            <a:r>
              <a:rPr lang="en-US" dirty="0" smtClean="0"/>
              <a:t>Patterns of Breathing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655" y="1524000"/>
            <a:ext cx="7772400" cy="5334000"/>
          </a:xfrm>
        </p:spPr>
        <p:txBody>
          <a:bodyPr/>
          <a:lstStyle/>
          <a:p>
            <a:r>
              <a:rPr lang="en-US" dirty="0" err="1" smtClean="0"/>
              <a:t>Eupnea</a:t>
            </a:r>
            <a:endParaRPr lang="en-US" dirty="0" smtClean="0"/>
          </a:p>
          <a:p>
            <a:pPr lvl="1"/>
            <a:r>
              <a:rPr lang="en-US" dirty="0" smtClean="0"/>
              <a:t>normal breathing (12-17 B/min, 500-600 ml/B)</a:t>
            </a:r>
          </a:p>
          <a:p>
            <a:r>
              <a:rPr lang="en-US" dirty="0" err="1" smtClean="0"/>
              <a:t>Hyperpnea</a:t>
            </a:r>
            <a:endParaRPr lang="en-US" dirty="0" smtClean="0"/>
          </a:p>
          <a:p>
            <a:pPr lvl="1"/>
            <a:r>
              <a:rPr lang="en-US" dirty="0" smtClean="0">
                <a:sym typeface="Symbol" pitchFamily="18" charset="2"/>
              </a:rPr>
              <a:t> pulmonary ventilation matching  metabolic demand</a:t>
            </a:r>
          </a:p>
          <a:p>
            <a:r>
              <a:rPr lang="en-US" dirty="0" smtClean="0"/>
              <a:t>Hyperventilation (</a:t>
            </a:r>
            <a:r>
              <a:rPr lang="en-US" dirty="0" smtClean="0">
                <a:sym typeface="Symbol" pitchFamily="18" charset="2"/>
              </a:rPr>
              <a:t> CO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baseline="-25000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 pulmonary ventilation &gt; metabolic demand</a:t>
            </a:r>
            <a:endParaRPr lang="en-US" dirty="0" smtClean="0"/>
          </a:p>
          <a:p>
            <a:r>
              <a:rPr lang="en-US" dirty="0" smtClean="0"/>
              <a:t>Hypoventilation  (</a:t>
            </a:r>
            <a:r>
              <a:rPr lang="en-US" dirty="0" smtClean="0">
                <a:sym typeface="Symbol" pitchFamily="18" charset="2"/>
              </a:rPr>
              <a:t> CO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lvl="1"/>
            <a:r>
              <a:rPr lang="en-US" dirty="0" smtClean="0">
                <a:sym typeface="Symbol" pitchFamily="18" charset="2"/>
              </a:rPr>
              <a:t> pulmonary ventilation &lt; metabolic demand</a:t>
            </a:r>
          </a:p>
        </p:txBody>
      </p:sp>
    </p:spTree>
    <p:extLst>
      <p:ext uri="{BB962C8B-B14F-4D97-AF65-F5344CB8AC3E}">
        <p14:creationId xmlns:p14="http://schemas.microsoft.com/office/powerpoint/2010/main" val="40643079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of breathing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Tachypnea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 frequency of respiratory rate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Apnea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Absense of breathing.  e.g.  Sleep apnea</a:t>
            </a:r>
          </a:p>
          <a:p>
            <a:pPr>
              <a:lnSpc>
                <a:spcPct val="90000"/>
              </a:lnSpc>
            </a:pPr>
            <a:r>
              <a:rPr lang="en-US" smtClean="0"/>
              <a:t>Dyspnea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Difficult or labored breathing</a:t>
            </a:r>
          </a:p>
          <a:p>
            <a:pPr>
              <a:lnSpc>
                <a:spcPct val="90000"/>
              </a:lnSpc>
            </a:pPr>
            <a:r>
              <a:rPr lang="en-US" smtClean="0"/>
              <a:t>Orthopnea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Dyspnea when recumbent, relieved when upright.  e.g. congestive heart failure, asthma, lung failure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58825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Ventilation-Perfusion ratios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Normally alveolar ventilation is matched to pulmonary capillary perfusion at a rate of 4L/min of air to 5L/min of blood</a:t>
            </a:r>
          </a:p>
          <a:p>
            <a:r>
              <a:rPr lang="en-US" smtClean="0"/>
              <a:t>4/5 = .8  is the normal V/P ratio</a:t>
            </a:r>
          </a:p>
          <a:p>
            <a:r>
              <a:rPr lang="en-US" smtClean="0"/>
              <a:t>If the ratio decreases, it is usually due to a problem with decreased ventilation</a:t>
            </a:r>
          </a:p>
          <a:p>
            <a:r>
              <a:rPr lang="en-US" smtClean="0"/>
              <a:t>If the ratio increases, it is usually due to a problem with decreased perfusion of lungs</a:t>
            </a:r>
          </a:p>
        </p:txBody>
      </p:sp>
    </p:spTree>
    <p:extLst>
      <p:ext uri="{BB962C8B-B14F-4D97-AF65-F5344CB8AC3E}">
        <p14:creationId xmlns:p14="http://schemas.microsoft.com/office/powerpoint/2010/main" val="21898361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Ventilation-Perfusion ratios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mtClean="0"/>
              <a:t>A decreased V/P ratio as ventilation goes to zero</a:t>
            </a:r>
          </a:p>
          <a:p>
            <a:r>
              <a:rPr lang="en-US" smtClean="0"/>
              <a:t>Not enough ventilation for the amount of pulmonary blood flow (perfusion)</a:t>
            </a:r>
          </a:p>
          <a:p>
            <a:pPr lvl="1"/>
            <a:r>
              <a:rPr lang="en-US" smtClean="0"/>
              <a:t>Alveolar PO</a:t>
            </a:r>
            <a:r>
              <a:rPr lang="en-US" baseline="-25000" smtClean="0"/>
              <a:t>2</a:t>
            </a:r>
            <a:r>
              <a:rPr lang="en-US" smtClean="0"/>
              <a:t> will decrease toward 40 mmHg</a:t>
            </a:r>
          </a:p>
          <a:p>
            <a:pPr lvl="1"/>
            <a:r>
              <a:rPr lang="en-US" smtClean="0"/>
              <a:t>Alveolar PCO</a:t>
            </a:r>
            <a:r>
              <a:rPr lang="en-US" baseline="-25000" smtClean="0"/>
              <a:t>2</a:t>
            </a:r>
            <a:r>
              <a:rPr lang="en-US" smtClean="0"/>
              <a:t> will increase toward 45 mmHg</a:t>
            </a:r>
          </a:p>
          <a:p>
            <a:pPr lvl="1"/>
            <a:r>
              <a:rPr lang="en-US" smtClean="0"/>
              <a:t>Results in an increase in “physiologic shunt blood”- blood that is not oxygenated as it passes the lung</a:t>
            </a:r>
          </a:p>
        </p:txBody>
      </p:sp>
    </p:spTree>
    <p:extLst>
      <p:ext uri="{BB962C8B-B14F-4D97-AF65-F5344CB8AC3E}">
        <p14:creationId xmlns:p14="http://schemas.microsoft.com/office/powerpoint/2010/main" val="40702156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Ventilation-Perfusion ratios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 increased V/P ratio due to a decreased perfusion of the lungs from the RV</a:t>
            </a:r>
          </a:p>
          <a:p>
            <a:pPr>
              <a:lnSpc>
                <a:spcPct val="90000"/>
              </a:lnSpc>
            </a:pPr>
            <a:r>
              <a:rPr lang="en-US" smtClean="0"/>
              <a:t>Not enough pulmonary blood flow (perfusion) for the amount of ventilation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Alveolar PO2 will increase toward 149 mmHg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Alveolar PCO2 will decrease toward O mmHg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Results in an increase of physiologic dead space- area in the lungs where oxygenation is not taking place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includes non functional alveoli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91242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675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Controls of rate and depth of respiration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Arterial PO2</a:t>
            </a:r>
          </a:p>
          <a:p>
            <a:pPr lvl="1"/>
            <a:r>
              <a:rPr lang="en-US" sz="2400"/>
              <a:t>When PO2 is VERY low, ventilation increases</a:t>
            </a:r>
          </a:p>
          <a:p>
            <a:r>
              <a:rPr lang="en-US" sz="2800"/>
              <a:t>Arterial PCO2</a:t>
            </a:r>
          </a:p>
          <a:p>
            <a:pPr lvl="1"/>
            <a:r>
              <a:rPr lang="en-US" sz="2400"/>
              <a:t>The most important regulator of ventilation, small increases in PCO2, greatly increases ventilation</a:t>
            </a:r>
          </a:p>
          <a:p>
            <a:r>
              <a:rPr lang="en-US" sz="2800"/>
              <a:t>Arterial pH</a:t>
            </a:r>
          </a:p>
          <a:p>
            <a:pPr lvl="1"/>
            <a:r>
              <a:rPr lang="en-US" sz="2400"/>
              <a:t>As hydrogen ions increase, alveolar ventilation increases, but hydrogen ions cannot diffuse into CSF as well as CO2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202863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25636" y="609600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Freestyle Script" pitchFamily="66" charset="0"/>
              </a:rPr>
              <a:t>Thank You</a:t>
            </a:r>
            <a:endParaRPr lang="en-US" sz="5400" b="1" dirty="0">
              <a:solidFill>
                <a:srgbClr val="FFFF0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270250"/>
            <a:ext cx="6256338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0"/>
            <a:ext cx="62642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figure_17_09_labe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25" y="2490788"/>
            <a:ext cx="4397375" cy="3730625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/>
              <a:t>Basics of the Respiratory System</a:t>
            </a:r>
            <a:br>
              <a:rPr lang="en-US" sz="4000"/>
            </a:br>
            <a:r>
              <a:rPr lang="en-US" sz="2400"/>
              <a:t>Functional Anatomy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>
          <a:xfrm>
            <a:off x="207818" y="1935480"/>
            <a:ext cx="8478982" cy="4389120"/>
          </a:xfrm>
        </p:spPr>
        <p:txBody>
          <a:bodyPr>
            <a:normAutofit lnSpcReduction="10000"/>
          </a:bodyPr>
          <a:lstStyle/>
          <a:p>
            <a:pPr marL="234950" indent="-234950">
              <a:lnSpc>
                <a:spcPct val="80000"/>
              </a:lnSpc>
            </a:pPr>
            <a:r>
              <a:rPr lang="en-US" sz="2800" dirty="0"/>
              <a:t>Function of these Bones, Muscles &amp; Membranes</a:t>
            </a:r>
          </a:p>
          <a:p>
            <a:pPr marL="568325" lvl="1" indent="-219075">
              <a:lnSpc>
                <a:spcPct val="80000"/>
              </a:lnSpc>
            </a:pPr>
            <a:r>
              <a:rPr lang="en-US" sz="2400" dirty="0"/>
              <a:t>Create and transmit a pressure gradient</a:t>
            </a:r>
          </a:p>
          <a:p>
            <a:pPr marL="858838" lvl="2" indent="-176213">
              <a:lnSpc>
                <a:spcPct val="80000"/>
              </a:lnSpc>
            </a:pPr>
            <a:r>
              <a:rPr lang="en-US" sz="2000" dirty="0"/>
              <a:t>Relying on </a:t>
            </a:r>
          </a:p>
          <a:p>
            <a:pPr marL="1141413" lvl="3" indent="-168275">
              <a:lnSpc>
                <a:spcPct val="80000"/>
              </a:lnSpc>
            </a:pPr>
            <a:r>
              <a:rPr lang="en-US" sz="1800" dirty="0"/>
              <a:t>the attachments of the </a:t>
            </a:r>
            <a:br>
              <a:rPr lang="en-US" sz="1800" dirty="0"/>
            </a:br>
            <a:r>
              <a:rPr lang="en-US" sz="1800" dirty="0"/>
              <a:t>muscles to the ribs </a:t>
            </a:r>
            <a:br>
              <a:rPr lang="en-US" sz="1800" dirty="0"/>
            </a:br>
            <a:r>
              <a:rPr lang="en-US" sz="1800" dirty="0"/>
              <a:t>(and overlying tissues)</a:t>
            </a:r>
          </a:p>
          <a:p>
            <a:pPr marL="1141413" lvl="3" indent="-168275">
              <a:lnSpc>
                <a:spcPct val="80000"/>
              </a:lnSpc>
            </a:pPr>
            <a:r>
              <a:rPr lang="en-US" sz="1800" dirty="0"/>
              <a:t>The attachment of the </a:t>
            </a:r>
            <a:br>
              <a:rPr lang="en-US" sz="1800" dirty="0"/>
            </a:br>
            <a:r>
              <a:rPr lang="en-US" sz="1800" dirty="0"/>
              <a:t>diaphragm to the base </a:t>
            </a:r>
            <a:br>
              <a:rPr lang="en-US" sz="1800" dirty="0"/>
            </a:br>
            <a:r>
              <a:rPr lang="en-US" sz="1800" dirty="0"/>
              <a:t>of the lungs and associated </a:t>
            </a:r>
            <a:br>
              <a:rPr lang="en-US" sz="1800" dirty="0"/>
            </a:br>
            <a:r>
              <a:rPr lang="en-US" sz="1800" dirty="0"/>
              <a:t>pleural membranes</a:t>
            </a:r>
          </a:p>
          <a:p>
            <a:pPr marL="1141413" lvl="3" indent="-168275">
              <a:lnSpc>
                <a:spcPct val="80000"/>
              </a:lnSpc>
            </a:pPr>
            <a:r>
              <a:rPr lang="en-US" sz="1800" dirty="0"/>
              <a:t>The cohesion of the parietal </a:t>
            </a:r>
            <a:br>
              <a:rPr lang="en-US" sz="1800" dirty="0"/>
            </a:br>
            <a:r>
              <a:rPr lang="en-US" sz="1800" dirty="0"/>
              <a:t>pleural membrane to the </a:t>
            </a:r>
            <a:br>
              <a:rPr lang="en-US" sz="1800" dirty="0"/>
            </a:br>
            <a:r>
              <a:rPr lang="en-US" sz="1800" dirty="0"/>
              <a:t>visceral pleural membrane</a:t>
            </a:r>
          </a:p>
          <a:p>
            <a:pPr marL="1141413" lvl="3" indent="-168275">
              <a:lnSpc>
                <a:spcPct val="80000"/>
              </a:lnSpc>
            </a:pPr>
            <a:r>
              <a:rPr lang="en-US" sz="1800" dirty="0"/>
              <a:t>Expansion &amp; recoil of the lung </a:t>
            </a:r>
            <a:br>
              <a:rPr lang="en-US" sz="1800" dirty="0"/>
            </a:br>
            <a:r>
              <a:rPr lang="en-US" sz="1800" dirty="0"/>
              <a:t>and therefore alveoli with the</a:t>
            </a:r>
            <a:br>
              <a:rPr lang="en-US" sz="1800" dirty="0"/>
            </a:br>
            <a:r>
              <a:rPr lang="en-US" sz="1800" dirty="0"/>
              <a:t> movement of the overlying </a:t>
            </a:r>
            <a:br>
              <a:rPr lang="en-US" sz="1800" dirty="0"/>
            </a:br>
            <a:r>
              <a:rPr lang="en-US" sz="1800" dirty="0"/>
              <a:t>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2483</Words>
  <Application>Microsoft Office PowerPoint</Application>
  <PresentationFormat>On-screen Show (4:3)</PresentationFormat>
  <Paragraphs>398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7" baseType="lpstr">
      <vt:lpstr>Arial</vt:lpstr>
      <vt:lpstr>Calibri</vt:lpstr>
      <vt:lpstr>Constantia</vt:lpstr>
      <vt:lpstr>Freestyle Script</vt:lpstr>
      <vt:lpstr>Symbol</vt:lpstr>
      <vt:lpstr>Times New Roman</vt:lpstr>
      <vt:lpstr>Wingdings 2</vt:lpstr>
      <vt:lpstr>Flow</vt:lpstr>
      <vt:lpstr>Photo Editor Photo</vt:lpstr>
      <vt:lpstr>Chart</vt:lpstr>
      <vt:lpstr>MS Org Chart</vt:lpstr>
      <vt:lpstr>Respiratory Anatomy and Physiology</vt:lpstr>
      <vt:lpstr>Lecture Outline</vt:lpstr>
      <vt:lpstr>Basics of the Respiratory System General Functions</vt:lpstr>
      <vt:lpstr>Basics of the Respiratory System Respiration</vt:lpstr>
      <vt:lpstr>PowerPoint Presentation</vt:lpstr>
      <vt:lpstr>Basics of the Respiratory System Functional Anatomy</vt:lpstr>
      <vt:lpstr>Basics of the Respiratory System Functional Anatomy</vt:lpstr>
      <vt:lpstr>PowerPoint Presentation</vt:lpstr>
      <vt:lpstr>Basics of the Respiratory System Functional Anatomy</vt:lpstr>
      <vt:lpstr>Basics of the Respiratory System Functional Anatomy</vt:lpstr>
      <vt:lpstr>PowerPoint Presentation</vt:lpstr>
      <vt:lpstr>Basics of the Respiratory System Functional Anatomy</vt:lpstr>
      <vt:lpstr>Basics of the Respiratory System Functional Anatomy</vt:lpstr>
      <vt:lpstr>PowerPoint Presentation</vt:lpstr>
      <vt:lpstr>PowerPoint Presentation</vt:lpstr>
      <vt:lpstr>PowerPoint Presentation</vt:lpstr>
      <vt:lpstr>PowerPoint Presentation</vt:lpstr>
      <vt:lpstr>Basics of the Respiratory System Functional Anatomy</vt:lpstr>
      <vt:lpstr>Basics of the Respiratory System Functional Anatomy</vt:lpstr>
      <vt:lpstr>Basics of the Respiratory System Functional Anatomy</vt:lpstr>
      <vt:lpstr>Basics of the Respiratory System Functional Anatomy</vt:lpstr>
      <vt:lpstr>Respiratory Physiology Gas Laws</vt:lpstr>
      <vt:lpstr>Respiratory Physiology Gas Laws</vt:lpstr>
      <vt:lpstr>Respiratory Physiology Gas Laws</vt:lpstr>
      <vt:lpstr>Respiratory Physiology Gas Laws</vt:lpstr>
      <vt:lpstr>Respiratory Physiology Gas Laws</vt:lpstr>
      <vt:lpstr>Respiratory Physiology Gas Laws</vt:lpstr>
      <vt:lpstr>Respiratory Physiology Gas Laws</vt:lpstr>
      <vt:lpstr>Ventilation</vt:lpstr>
      <vt:lpstr>Ventilation</vt:lpstr>
      <vt:lpstr>Ventilation</vt:lpstr>
      <vt:lpstr>Ventilation</vt:lpstr>
      <vt:lpstr>Ventilation</vt:lpstr>
      <vt:lpstr>Ventilation</vt:lpstr>
      <vt:lpstr>Ventilation</vt:lpstr>
      <vt:lpstr>Ventilation</vt:lpstr>
      <vt:lpstr>Ventilation</vt:lpstr>
      <vt:lpstr>Ventilation</vt:lpstr>
      <vt:lpstr>Ventilation</vt:lpstr>
      <vt:lpstr>Ventilation</vt:lpstr>
      <vt:lpstr>Gas Exchange</vt:lpstr>
      <vt:lpstr>Partial Pressures</vt:lpstr>
      <vt:lpstr>Partial Pressures</vt:lpstr>
      <vt:lpstr>PowerPoint Presentation</vt:lpstr>
      <vt:lpstr>PowerPoint Presentation</vt:lpstr>
      <vt:lpstr>PowerPoint Presentation</vt:lpstr>
      <vt:lpstr>Gas Transport</vt:lpstr>
      <vt:lpstr>PowerPoint Presentation</vt:lpstr>
      <vt:lpstr>PowerPoint Presentation</vt:lpstr>
      <vt:lpstr>Gas Transport</vt:lpstr>
      <vt:lpstr>PowerPoint Presentation</vt:lpstr>
      <vt:lpstr>PowerPoint Presentation</vt:lpstr>
      <vt:lpstr>PowerPoint Presentation</vt:lpstr>
      <vt:lpstr>Oxygen</vt:lpstr>
      <vt:lpstr>Carbon Dioxide</vt:lpstr>
      <vt:lpstr>Gas Transport</vt:lpstr>
      <vt:lpstr>Carbon Dioxide</vt:lpstr>
      <vt:lpstr>PowerPoint Presentation</vt:lpstr>
      <vt:lpstr>Blood pH</vt:lpstr>
      <vt:lpstr>Respiratory exchange ratio</vt:lpstr>
      <vt:lpstr>PowerPoint Presentation</vt:lpstr>
      <vt:lpstr>PowerPoint Presentation</vt:lpstr>
      <vt:lpstr>Respiratory Centers</vt:lpstr>
      <vt:lpstr>Controls of Respiration</vt:lpstr>
      <vt:lpstr>Controls</vt:lpstr>
      <vt:lpstr>PowerPoint Presentation</vt:lpstr>
      <vt:lpstr>Autonomic control of airways </vt:lpstr>
      <vt:lpstr>Autonomic control of airways</vt:lpstr>
      <vt:lpstr>Autonomic control of airways</vt:lpstr>
      <vt:lpstr>Patterns of Breathing</vt:lpstr>
      <vt:lpstr>Patterns of breathing (cont.)</vt:lpstr>
      <vt:lpstr>Ventilation-Perfusion ratios</vt:lpstr>
      <vt:lpstr>Ventilation-Perfusion ratios</vt:lpstr>
      <vt:lpstr>Ventilation-Perfusion ratios</vt:lpstr>
      <vt:lpstr>PowerPoint Presentation</vt:lpstr>
      <vt:lpstr>Controls of rate and depth of respiration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Physiology</dc:title>
  <dc:creator>Tim Plagge</dc:creator>
  <cp:lastModifiedBy>Azarfaarin</cp:lastModifiedBy>
  <cp:revision>29</cp:revision>
  <dcterms:created xsi:type="dcterms:W3CDTF">2009-11-12T07:16:34Z</dcterms:created>
  <dcterms:modified xsi:type="dcterms:W3CDTF">2017-10-16T18:44:39Z</dcterms:modified>
</cp:coreProperties>
</file>